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21"/>
  </p:notesMasterIdLst>
  <p:sldIdLst>
    <p:sldId id="256" r:id="rId2"/>
    <p:sldId id="260" r:id="rId3"/>
    <p:sldId id="297" r:id="rId4"/>
    <p:sldId id="306" r:id="rId5"/>
    <p:sldId id="298" r:id="rId6"/>
    <p:sldId id="304" r:id="rId7"/>
    <p:sldId id="315" r:id="rId8"/>
    <p:sldId id="316" r:id="rId9"/>
    <p:sldId id="317" r:id="rId10"/>
    <p:sldId id="318" r:id="rId11"/>
    <p:sldId id="300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05" r:id="rId20"/>
  </p:sldIdLst>
  <p:sldSz cx="9144000" cy="5143500" type="screen16x9"/>
  <p:notesSz cx="6858000" cy="9144000"/>
  <p:embeddedFontLst>
    <p:embeddedFont>
      <p:font typeface="Cairo Medium" panose="020B0604020202020204" charset="-78"/>
      <p:regular r:id="rId22"/>
      <p:bold r:id="rId23"/>
    </p:embeddedFont>
    <p:embeddedFont>
      <p:font typeface="Space Grotesk SemiBold" panose="020B0604020202020204" charset="0"/>
      <p:regular r:id="rId24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426306B-FB54-4D84-BB75-9DD8810068D4}">
  <a:tblStyle styleId="{A426306B-FB54-4D84-BB75-9DD8810068D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2FFB7C7-E619-4C30-8950-798760C769B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369" autoAdjust="0"/>
  </p:normalViewPr>
  <p:slideViewPr>
    <p:cSldViewPr snapToGrid="0">
      <p:cViewPr varScale="1">
        <p:scale>
          <a:sx n="75" d="100"/>
          <a:sy n="75" d="100"/>
        </p:scale>
        <p:origin x="115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ekricek.id/perusahaan-ini-uji-obat-fibrosis-paru-dengan-kecerdasan-buatan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>
          <a:extLst>
            <a:ext uri="{FF2B5EF4-FFF2-40B4-BE49-F238E27FC236}">
              <a16:creationId xmlns:a16="http://schemas.microsoft.com/office/drawing/2014/main" id="{BAFBB53E-933A-649E-1ECF-5A5E66652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:notes">
            <a:extLst>
              <a:ext uri="{FF2B5EF4-FFF2-40B4-BE49-F238E27FC236}">
                <a16:creationId xmlns:a16="http://schemas.microsoft.com/office/drawing/2014/main" id="{19AA5427-6B0B-0162-F441-B9962F9ACD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p:notes">
            <a:extLst>
              <a:ext uri="{FF2B5EF4-FFF2-40B4-BE49-F238E27FC236}">
                <a16:creationId xmlns:a16="http://schemas.microsoft.com/office/drawing/2014/main" id="{2E3B99D4-6FB4-1D0B-47DA-C558250272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5128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4459266da8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24459266da8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en-ID" b="1" dirty="0"/>
              <a:t>Cabang Utama AI </a:t>
            </a:r>
            <a:r>
              <a:rPr lang="en-ID" b="1" dirty="0" err="1"/>
              <a:t>dalam</a:t>
            </a:r>
            <a:r>
              <a:rPr lang="en-ID" b="1" dirty="0"/>
              <a:t> Gambar</a:t>
            </a:r>
          </a:p>
          <a:p>
            <a:r>
              <a:rPr lang="en-ID" b="1" dirty="0"/>
              <a:t>Machine Learning (ML)</a:t>
            </a:r>
            <a:endParaRPr lang="en-ID" dirty="0"/>
          </a:p>
          <a:p>
            <a:pPr lvl="1"/>
            <a:r>
              <a:rPr lang="en-ID" dirty="0"/>
              <a:t>Sub-</a:t>
            </a:r>
            <a:r>
              <a:rPr lang="en-ID" dirty="0" err="1"/>
              <a:t>bidang</a:t>
            </a:r>
            <a:r>
              <a:rPr lang="en-ID" dirty="0"/>
              <a:t> AI yang </a:t>
            </a:r>
            <a:r>
              <a:rPr lang="en-ID" dirty="0" err="1"/>
              <a:t>memungkinkan</a:t>
            </a:r>
            <a:r>
              <a:rPr lang="en-ID" dirty="0"/>
              <a:t> </a:t>
            </a:r>
            <a:r>
              <a:rPr lang="en-ID" dirty="0" err="1"/>
              <a:t>komputer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data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diprogram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eksplisit</a:t>
            </a:r>
            <a:r>
              <a:rPr lang="en-ID" dirty="0"/>
              <a:t>.</a:t>
            </a:r>
          </a:p>
          <a:p>
            <a:pPr lvl="1"/>
            <a:r>
              <a:rPr lang="en-ID" dirty="0" err="1"/>
              <a:t>Aplikasi</a:t>
            </a:r>
            <a:r>
              <a:rPr lang="en-ID" dirty="0"/>
              <a:t>:</a:t>
            </a:r>
          </a:p>
          <a:p>
            <a:pPr lvl="2"/>
            <a:r>
              <a:rPr lang="en-ID" b="1" dirty="0"/>
              <a:t>Predictive Analytics</a:t>
            </a:r>
            <a:r>
              <a:rPr lang="en-ID" dirty="0"/>
              <a:t>: </a:t>
            </a:r>
            <a:r>
              <a:rPr lang="en-ID" dirty="0" err="1"/>
              <a:t>memprediksi</a:t>
            </a:r>
            <a:r>
              <a:rPr lang="en-ID" dirty="0"/>
              <a:t> </a:t>
            </a:r>
            <a:r>
              <a:rPr lang="en-ID" dirty="0" err="1"/>
              <a:t>tren</a:t>
            </a:r>
            <a:r>
              <a:rPr lang="en-ID" dirty="0"/>
              <a:t>/</a:t>
            </a:r>
            <a:r>
              <a:rPr lang="en-ID" dirty="0" err="1"/>
              <a:t>kejadian</a:t>
            </a:r>
            <a:r>
              <a:rPr lang="en-ID" dirty="0"/>
              <a:t> masa </a:t>
            </a:r>
            <a:r>
              <a:rPr lang="en-ID" dirty="0" err="1"/>
              <a:t>depan</a:t>
            </a:r>
            <a:r>
              <a:rPr lang="en-ID" dirty="0"/>
              <a:t>.</a:t>
            </a:r>
          </a:p>
          <a:p>
            <a:pPr lvl="2"/>
            <a:r>
              <a:rPr lang="en-ID" b="1" dirty="0"/>
              <a:t>Deep Learning</a:t>
            </a:r>
            <a:r>
              <a:rPr lang="en-ID" dirty="0"/>
              <a:t>: </a:t>
            </a:r>
            <a:r>
              <a:rPr lang="en-ID" dirty="0" err="1"/>
              <a:t>metode</a:t>
            </a:r>
            <a:r>
              <a:rPr lang="en-ID" dirty="0"/>
              <a:t> ML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jaringan</a:t>
            </a:r>
            <a:r>
              <a:rPr lang="en-ID" dirty="0"/>
              <a:t> </a:t>
            </a:r>
            <a:r>
              <a:rPr lang="en-ID" dirty="0" err="1"/>
              <a:t>saraf</a:t>
            </a:r>
            <a:r>
              <a:rPr lang="en-ID" dirty="0"/>
              <a:t> </a:t>
            </a:r>
            <a:r>
              <a:rPr lang="en-ID" dirty="0" err="1"/>
              <a:t>tiruan</a:t>
            </a:r>
            <a:r>
              <a:rPr lang="en-ID" dirty="0"/>
              <a:t> </a:t>
            </a:r>
            <a:r>
              <a:rPr lang="en-ID" dirty="0" err="1"/>
              <a:t>berlapis</a:t>
            </a:r>
            <a:r>
              <a:rPr lang="en-ID" dirty="0"/>
              <a:t> (neural networks).</a:t>
            </a:r>
          </a:p>
          <a:p>
            <a:r>
              <a:rPr lang="en-ID" b="1" dirty="0"/>
              <a:t>Language Processing (NLP – Natural Language Processing)</a:t>
            </a:r>
            <a:endParaRPr lang="en-ID" dirty="0"/>
          </a:p>
          <a:p>
            <a:pPr lvl="1"/>
            <a:r>
              <a:rPr lang="en-ID" dirty="0" err="1"/>
              <a:t>Fokus</a:t>
            </a:r>
            <a:r>
              <a:rPr lang="en-ID" dirty="0"/>
              <a:t> pada </a:t>
            </a:r>
            <a:r>
              <a:rPr lang="en-ID" dirty="0" err="1"/>
              <a:t>pemahaman</a:t>
            </a:r>
            <a:r>
              <a:rPr lang="en-ID" dirty="0"/>
              <a:t> dan </a:t>
            </a:r>
            <a:r>
              <a:rPr lang="en-ID" dirty="0" err="1"/>
              <a:t>pengolahan</a:t>
            </a:r>
            <a:r>
              <a:rPr lang="en-ID" dirty="0"/>
              <a:t> </a:t>
            </a:r>
            <a:r>
              <a:rPr lang="en-ID" dirty="0" err="1"/>
              <a:t>bahasa</a:t>
            </a:r>
            <a:r>
              <a:rPr lang="en-ID" dirty="0"/>
              <a:t> </a:t>
            </a:r>
            <a:r>
              <a:rPr lang="en-ID" dirty="0" err="1"/>
              <a:t>manusia</a:t>
            </a:r>
            <a:r>
              <a:rPr lang="en-ID" dirty="0"/>
              <a:t> oleh </a:t>
            </a:r>
            <a:r>
              <a:rPr lang="en-ID" dirty="0" err="1"/>
              <a:t>komputer</a:t>
            </a:r>
            <a:r>
              <a:rPr lang="en-ID" dirty="0"/>
              <a:t>.</a:t>
            </a:r>
          </a:p>
          <a:p>
            <a:pPr lvl="1"/>
            <a:r>
              <a:rPr lang="en-ID" dirty="0" err="1"/>
              <a:t>Aplikasi</a:t>
            </a:r>
            <a:r>
              <a:rPr lang="en-ID" dirty="0"/>
              <a:t>:</a:t>
            </a:r>
          </a:p>
          <a:p>
            <a:pPr lvl="2"/>
            <a:r>
              <a:rPr lang="en-ID" b="1" dirty="0"/>
              <a:t>Classification</a:t>
            </a:r>
            <a:r>
              <a:rPr lang="en-ID" dirty="0"/>
              <a:t>: </a:t>
            </a:r>
            <a:r>
              <a:rPr lang="en-ID" dirty="0" err="1"/>
              <a:t>klasifikasi</a:t>
            </a:r>
            <a:r>
              <a:rPr lang="en-ID" dirty="0"/>
              <a:t> </a:t>
            </a:r>
            <a:r>
              <a:rPr lang="en-ID" dirty="0" err="1"/>
              <a:t>teks</a:t>
            </a:r>
            <a:r>
              <a:rPr lang="en-ID" dirty="0"/>
              <a:t> (</a:t>
            </a:r>
            <a:r>
              <a:rPr lang="en-ID" dirty="0" err="1"/>
              <a:t>contoh</a:t>
            </a:r>
            <a:r>
              <a:rPr lang="en-ID" dirty="0"/>
              <a:t>: spam filter email).</a:t>
            </a:r>
          </a:p>
          <a:p>
            <a:pPr lvl="2"/>
            <a:r>
              <a:rPr lang="en-ID" b="1" dirty="0"/>
              <a:t>Translation</a:t>
            </a:r>
            <a:r>
              <a:rPr lang="en-ID" dirty="0"/>
              <a:t>: </a:t>
            </a:r>
            <a:r>
              <a:rPr lang="en-ID" dirty="0" err="1"/>
              <a:t>terjemahan</a:t>
            </a:r>
            <a:r>
              <a:rPr lang="en-ID" dirty="0"/>
              <a:t> </a:t>
            </a:r>
            <a:r>
              <a:rPr lang="en-ID" dirty="0" err="1"/>
              <a:t>otomatis</a:t>
            </a:r>
            <a:r>
              <a:rPr lang="en-ID" dirty="0"/>
              <a:t>.</a:t>
            </a:r>
          </a:p>
          <a:p>
            <a:pPr lvl="2"/>
            <a:r>
              <a:rPr lang="en-ID" b="1" dirty="0"/>
              <a:t>Data Extraction</a:t>
            </a:r>
            <a:r>
              <a:rPr lang="en-ID" dirty="0"/>
              <a:t>: </a:t>
            </a:r>
            <a:r>
              <a:rPr lang="en-ID" dirty="0" err="1"/>
              <a:t>mengekstraksi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penting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teks</a:t>
            </a:r>
            <a:r>
              <a:rPr lang="en-ID" dirty="0"/>
              <a:t>.</a:t>
            </a:r>
          </a:p>
          <a:p>
            <a:r>
              <a:rPr lang="en-ID" b="1" dirty="0"/>
              <a:t>Speech</a:t>
            </a:r>
            <a:endParaRPr lang="en-ID" dirty="0"/>
          </a:p>
          <a:p>
            <a:pPr lvl="1"/>
            <a:r>
              <a:rPr lang="en-ID" dirty="0" err="1"/>
              <a:t>Kemampuan</a:t>
            </a:r>
            <a:r>
              <a:rPr lang="en-ID" dirty="0"/>
              <a:t> AI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berinteraksi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bahasa</a:t>
            </a:r>
            <a:r>
              <a:rPr lang="en-ID" dirty="0"/>
              <a:t> </a:t>
            </a:r>
            <a:r>
              <a:rPr lang="en-ID" dirty="0" err="1"/>
              <a:t>lisan</a:t>
            </a:r>
            <a:r>
              <a:rPr lang="en-ID" dirty="0"/>
              <a:t>.</a:t>
            </a:r>
          </a:p>
          <a:p>
            <a:pPr lvl="1"/>
            <a:r>
              <a:rPr lang="en-ID" dirty="0" err="1"/>
              <a:t>Aplikasi</a:t>
            </a:r>
            <a:r>
              <a:rPr lang="en-ID" dirty="0"/>
              <a:t>:</a:t>
            </a:r>
          </a:p>
          <a:p>
            <a:pPr lvl="2"/>
            <a:r>
              <a:rPr lang="en-ID" b="1" dirty="0"/>
              <a:t>Text to Speech (TTS)</a:t>
            </a:r>
            <a:r>
              <a:rPr lang="en-ID" dirty="0"/>
              <a:t>: </a:t>
            </a:r>
            <a:r>
              <a:rPr lang="en-ID" dirty="0" err="1"/>
              <a:t>mengubah</a:t>
            </a:r>
            <a:r>
              <a:rPr lang="en-ID" dirty="0"/>
              <a:t> </a:t>
            </a:r>
            <a:r>
              <a:rPr lang="en-ID" dirty="0" err="1"/>
              <a:t>teks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suara</a:t>
            </a:r>
            <a:r>
              <a:rPr lang="en-ID" dirty="0"/>
              <a:t>.</a:t>
            </a:r>
          </a:p>
          <a:p>
            <a:pPr lvl="2"/>
            <a:r>
              <a:rPr lang="en-ID" b="1" dirty="0"/>
              <a:t>Speech to Text (STT)</a:t>
            </a:r>
            <a:r>
              <a:rPr lang="en-ID" dirty="0"/>
              <a:t>: </a:t>
            </a:r>
            <a:r>
              <a:rPr lang="en-ID" dirty="0" err="1"/>
              <a:t>mengubah</a:t>
            </a:r>
            <a:r>
              <a:rPr lang="en-ID" dirty="0"/>
              <a:t> </a:t>
            </a:r>
            <a:r>
              <a:rPr lang="en-ID" dirty="0" err="1"/>
              <a:t>ucapan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teks</a:t>
            </a:r>
            <a:r>
              <a:rPr lang="en-ID" dirty="0"/>
              <a:t>.</a:t>
            </a:r>
          </a:p>
          <a:p>
            <a:r>
              <a:rPr lang="en-ID" b="1" dirty="0"/>
              <a:t>Vision (Computer Vision)</a:t>
            </a:r>
            <a:endParaRPr lang="en-ID" dirty="0"/>
          </a:p>
          <a:p>
            <a:pPr lvl="1"/>
            <a:r>
              <a:rPr lang="en-ID" dirty="0" err="1"/>
              <a:t>Memberi</a:t>
            </a:r>
            <a:r>
              <a:rPr lang="en-ID" dirty="0"/>
              <a:t> </a:t>
            </a:r>
            <a:r>
              <a:rPr lang="en-ID" dirty="0" err="1"/>
              <a:t>komputer</a:t>
            </a:r>
            <a:r>
              <a:rPr lang="en-ID" dirty="0"/>
              <a:t>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melihat</a:t>
            </a:r>
            <a:r>
              <a:rPr lang="en-ID" dirty="0"/>
              <a:t> dan </a:t>
            </a:r>
            <a:r>
              <a:rPr lang="en-ID" dirty="0" err="1"/>
              <a:t>menginterpretasi</a:t>
            </a:r>
            <a:r>
              <a:rPr lang="en-ID" dirty="0"/>
              <a:t> </a:t>
            </a:r>
            <a:r>
              <a:rPr lang="en-ID" dirty="0" err="1"/>
              <a:t>gambar</a:t>
            </a:r>
            <a:r>
              <a:rPr lang="en-ID" dirty="0"/>
              <a:t>/video.</a:t>
            </a:r>
          </a:p>
          <a:p>
            <a:pPr lvl="1"/>
            <a:r>
              <a:rPr lang="en-ID" dirty="0" err="1"/>
              <a:t>Aplikasi</a:t>
            </a:r>
            <a:r>
              <a:rPr lang="en-ID" dirty="0"/>
              <a:t>:</a:t>
            </a:r>
          </a:p>
          <a:p>
            <a:pPr lvl="2"/>
            <a:r>
              <a:rPr lang="en-ID" b="1" dirty="0"/>
              <a:t>Image Recognition</a:t>
            </a:r>
            <a:r>
              <a:rPr lang="en-ID" dirty="0"/>
              <a:t>: </a:t>
            </a:r>
            <a:r>
              <a:rPr lang="en-ID" dirty="0" err="1"/>
              <a:t>mengenali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, </a:t>
            </a:r>
            <a:r>
              <a:rPr lang="en-ID" dirty="0" err="1"/>
              <a:t>wajah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pola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gambar</a:t>
            </a:r>
            <a:r>
              <a:rPr lang="en-ID" dirty="0"/>
              <a:t>.</a:t>
            </a:r>
          </a:p>
          <a:p>
            <a:pPr lvl="2"/>
            <a:r>
              <a:rPr lang="en-ID" b="1" dirty="0"/>
              <a:t>Machine Vision</a:t>
            </a:r>
            <a:r>
              <a:rPr lang="en-ID" dirty="0"/>
              <a:t>: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industri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inspeksi</a:t>
            </a:r>
            <a:r>
              <a:rPr lang="en-ID" dirty="0"/>
              <a:t> </a:t>
            </a:r>
            <a:r>
              <a:rPr lang="en-ID" dirty="0" err="1"/>
              <a:t>otomatis</a:t>
            </a:r>
            <a:r>
              <a:rPr lang="en-ID" dirty="0"/>
              <a:t>.</a:t>
            </a:r>
          </a:p>
          <a:p>
            <a:r>
              <a:rPr lang="en-ID" b="1" dirty="0"/>
              <a:t>Expert Systems</a:t>
            </a:r>
            <a:endParaRPr lang="en-ID" dirty="0"/>
          </a:p>
          <a:p>
            <a:pPr lvl="1"/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berbasis</a:t>
            </a:r>
            <a:r>
              <a:rPr lang="en-ID" dirty="0"/>
              <a:t> </a:t>
            </a:r>
            <a:r>
              <a:rPr lang="en-ID" dirty="0" err="1"/>
              <a:t>aturan</a:t>
            </a:r>
            <a:r>
              <a:rPr lang="en-ID" dirty="0"/>
              <a:t> (rule-based) yang </a:t>
            </a:r>
            <a:r>
              <a:rPr lang="en-ID" dirty="0" err="1"/>
              <a:t>meniru</a:t>
            </a:r>
            <a:r>
              <a:rPr lang="en-ID" dirty="0"/>
              <a:t>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pengambilan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pakar</a:t>
            </a:r>
            <a:r>
              <a:rPr lang="en-ID" dirty="0"/>
              <a:t> di </a:t>
            </a:r>
            <a:r>
              <a:rPr lang="en-ID" dirty="0" err="1"/>
              <a:t>bidang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.</a:t>
            </a:r>
          </a:p>
          <a:p>
            <a:r>
              <a:rPr lang="en-ID" b="1" dirty="0"/>
              <a:t>Planning &amp; Optimization</a:t>
            </a:r>
            <a:endParaRPr lang="en-ID" dirty="0"/>
          </a:p>
          <a:p>
            <a:pPr lvl="1"/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merencanakan</a:t>
            </a:r>
            <a:r>
              <a:rPr lang="en-ID" dirty="0"/>
              <a:t> </a:t>
            </a:r>
            <a:r>
              <a:rPr lang="en-ID" dirty="0" err="1"/>
              <a:t>langkah</a:t>
            </a:r>
            <a:r>
              <a:rPr lang="en-ID" dirty="0"/>
              <a:t> </a:t>
            </a:r>
            <a:r>
              <a:rPr lang="en-ID" dirty="0" err="1"/>
              <a:t>terbaik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mengoptimalkan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daya</a:t>
            </a:r>
            <a:r>
              <a:rPr lang="en-ID" dirty="0"/>
              <a:t>.</a:t>
            </a:r>
          </a:p>
          <a:p>
            <a:pPr lvl="1"/>
            <a:r>
              <a:rPr lang="en-ID" dirty="0" err="1"/>
              <a:t>Contoh</a:t>
            </a:r>
            <a:r>
              <a:rPr lang="en-ID" dirty="0"/>
              <a:t>: </a:t>
            </a:r>
            <a:r>
              <a:rPr lang="en-ID" dirty="0" err="1"/>
              <a:t>logistik</a:t>
            </a:r>
            <a:r>
              <a:rPr lang="en-ID" dirty="0"/>
              <a:t>, </a:t>
            </a:r>
            <a:r>
              <a:rPr lang="en-ID" dirty="0" err="1"/>
              <a:t>manajemen</a:t>
            </a:r>
            <a:r>
              <a:rPr lang="en-ID" dirty="0"/>
              <a:t> </a:t>
            </a:r>
            <a:r>
              <a:rPr lang="en-ID" dirty="0" err="1"/>
              <a:t>jadwal</a:t>
            </a:r>
            <a:r>
              <a:rPr lang="en-ID" dirty="0"/>
              <a:t>, </a:t>
            </a:r>
            <a:r>
              <a:rPr lang="en-ID" dirty="0" err="1"/>
              <a:t>algoritma</a:t>
            </a:r>
            <a:r>
              <a:rPr lang="en-ID" dirty="0"/>
              <a:t> </a:t>
            </a:r>
            <a:r>
              <a:rPr lang="en-ID" dirty="0" err="1"/>
              <a:t>rute</a:t>
            </a:r>
            <a:r>
              <a:rPr lang="en-ID" dirty="0"/>
              <a:t>.</a:t>
            </a:r>
          </a:p>
          <a:p>
            <a:r>
              <a:rPr lang="en-ID" b="1" dirty="0"/>
              <a:t>Robotics</a:t>
            </a:r>
            <a:endParaRPr lang="en-ID" dirty="0"/>
          </a:p>
          <a:p>
            <a:pPr lvl="1"/>
            <a:r>
              <a:rPr lang="en-ID" dirty="0"/>
              <a:t>Integrasi AI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mesin</a:t>
            </a:r>
            <a:r>
              <a:rPr lang="en-ID" dirty="0"/>
              <a:t>/robot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</a:t>
            </a:r>
            <a:r>
              <a:rPr lang="en-ID" dirty="0" err="1"/>
              <a:t>fisik</a:t>
            </a:r>
            <a:r>
              <a:rPr lang="en-ID" dirty="0"/>
              <a:t>, </a:t>
            </a:r>
            <a:r>
              <a:rPr lang="en-ID" dirty="0" err="1"/>
              <a:t>berinteraksi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, </a:t>
            </a:r>
            <a:r>
              <a:rPr lang="en-ID" dirty="0" err="1"/>
              <a:t>bahkan</a:t>
            </a:r>
            <a:r>
              <a:rPr lang="en-ID" dirty="0"/>
              <a:t> </a:t>
            </a:r>
            <a:r>
              <a:rPr lang="en-ID" dirty="0" err="1"/>
              <a:t>mengambil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otonom</a:t>
            </a:r>
            <a:r>
              <a:rPr lang="en-ID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F9DD144C-6276-B5C3-4BA3-2F17EE419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4459266da8_2_0:notes">
            <a:extLst>
              <a:ext uri="{FF2B5EF4-FFF2-40B4-BE49-F238E27FC236}">
                <a16:creationId xmlns:a16="http://schemas.microsoft.com/office/drawing/2014/main" id="{772C09B9-8779-C83F-4A9F-D5810E9F85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24459266da8_2_0:notes">
            <a:extLst>
              <a:ext uri="{FF2B5EF4-FFF2-40B4-BE49-F238E27FC236}">
                <a16:creationId xmlns:a16="http://schemas.microsoft.com/office/drawing/2014/main" id="{8603C6EF-02E4-CB0C-FB42-B50CA525AC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ID" b="1" dirty="0" err="1"/>
              <a:t>Kecepatan</a:t>
            </a:r>
            <a:r>
              <a:rPr lang="en-ID" b="1" dirty="0"/>
              <a:t> dan </a:t>
            </a:r>
            <a:r>
              <a:rPr lang="en-ID" b="1" dirty="0" err="1"/>
              <a:t>Efisiensi</a:t>
            </a:r>
            <a:r>
              <a:rPr lang="en-ID" b="1" dirty="0"/>
              <a:t> Tinggi: </a:t>
            </a:r>
            <a:r>
              <a:rPr lang="en-ID" dirty="0"/>
              <a:t>AI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memproses</a:t>
            </a:r>
            <a:r>
              <a:rPr lang="en-ID" dirty="0"/>
              <a:t> dan </a:t>
            </a:r>
            <a:r>
              <a:rPr lang="en-ID" dirty="0" err="1"/>
              <a:t>menganalisis</a:t>
            </a:r>
            <a:r>
              <a:rPr lang="en-ID" dirty="0"/>
              <a:t> data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jauh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cepat</a:t>
            </a:r>
            <a:r>
              <a:rPr lang="en-ID" dirty="0"/>
              <a:t> </a:t>
            </a:r>
            <a:r>
              <a:rPr lang="en-ID" dirty="0" err="1"/>
              <a:t>dibanding</a:t>
            </a:r>
            <a:r>
              <a:rPr lang="en-ID" dirty="0"/>
              <a:t> </a:t>
            </a:r>
            <a:r>
              <a:rPr lang="en-ID" dirty="0" err="1"/>
              <a:t>manusia</a:t>
            </a:r>
            <a:r>
              <a:rPr lang="en-ID" dirty="0"/>
              <a:t>.</a:t>
            </a:r>
          </a:p>
          <a:p>
            <a:r>
              <a:rPr lang="en-ID" b="1" dirty="0" err="1"/>
              <a:t>Akurasi</a:t>
            </a:r>
            <a:r>
              <a:rPr lang="en-ID" b="1" dirty="0"/>
              <a:t> Tinggi: </a:t>
            </a:r>
            <a:r>
              <a:rPr lang="en-ID" dirty="0"/>
              <a:t>Dalam </a:t>
            </a:r>
            <a:r>
              <a:rPr lang="en-ID" dirty="0" err="1"/>
              <a:t>tugas</a:t>
            </a:r>
            <a:r>
              <a:rPr lang="en-ID" dirty="0"/>
              <a:t> yang </a:t>
            </a:r>
            <a:r>
              <a:rPr lang="en-ID" dirty="0" err="1"/>
              <a:t>berbasis</a:t>
            </a:r>
            <a:r>
              <a:rPr lang="en-ID" dirty="0"/>
              <a:t> data dan </a:t>
            </a:r>
            <a:r>
              <a:rPr lang="en-ID" dirty="0" err="1"/>
              <a:t>logika</a:t>
            </a:r>
            <a:r>
              <a:rPr lang="en-ID" dirty="0"/>
              <a:t>, AI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yang sangat </a:t>
            </a:r>
            <a:r>
              <a:rPr lang="en-ID" dirty="0" err="1"/>
              <a:t>akurat</a:t>
            </a:r>
            <a:r>
              <a:rPr lang="en-ID" dirty="0"/>
              <a:t> dan minim </a:t>
            </a:r>
            <a:r>
              <a:rPr lang="en-ID" dirty="0" err="1"/>
              <a:t>kesalahan</a:t>
            </a:r>
            <a:r>
              <a:rPr lang="en-ID" dirty="0"/>
              <a:t>.</a:t>
            </a:r>
          </a:p>
          <a:p>
            <a:r>
              <a:rPr lang="en-ID" b="1" dirty="0" err="1"/>
              <a:t>Bekerja</a:t>
            </a:r>
            <a:r>
              <a:rPr lang="en-ID" b="1" dirty="0"/>
              <a:t> 24/7: </a:t>
            </a:r>
            <a:r>
              <a:rPr lang="en-ID" dirty="0"/>
              <a:t>Tidak </a:t>
            </a:r>
            <a:r>
              <a:rPr lang="en-ID" dirty="0" err="1"/>
              <a:t>mengalami</a:t>
            </a:r>
            <a:r>
              <a:rPr lang="en-ID" dirty="0"/>
              <a:t> </a:t>
            </a:r>
            <a:r>
              <a:rPr lang="en-ID" dirty="0" err="1"/>
              <a:t>kelelahan</a:t>
            </a:r>
            <a:r>
              <a:rPr lang="en-ID" dirty="0"/>
              <a:t>,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bekerja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henti</a:t>
            </a:r>
            <a:r>
              <a:rPr lang="en-ID" dirty="0"/>
              <a:t>.</a:t>
            </a:r>
          </a:p>
          <a:p>
            <a:r>
              <a:rPr lang="en-ID" b="1" dirty="0" err="1"/>
              <a:t>Otomatisasi</a:t>
            </a:r>
            <a:r>
              <a:rPr lang="en-ID" b="1" dirty="0"/>
              <a:t> </a:t>
            </a:r>
            <a:r>
              <a:rPr lang="en-ID" b="1" dirty="0" err="1"/>
              <a:t>Tugas</a:t>
            </a:r>
            <a:r>
              <a:rPr lang="en-ID" b="1" dirty="0"/>
              <a:t> Rutin: </a:t>
            </a:r>
            <a:r>
              <a:rPr lang="en-ID" dirty="0"/>
              <a:t>AI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menggantikan</a:t>
            </a:r>
            <a:r>
              <a:rPr lang="en-ID" dirty="0"/>
              <a:t> </a:t>
            </a:r>
            <a:r>
              <a:rPr lang="en-ID" dirty="0" err="1"/>
              <a:t>pekerjaan</a:t>
            </a:r>
            <a:r>
              <a:rPr lang="en-ID" dirty="0"/>
              <a:t> yang </a:t>
            </a:r>
            <a:r>
              <a:rPr lang="en-ID" dirty="0" err="1"/>
              <a:t>berulang</a:t>
            </a:r>
            <a:r>
              <a:rPr lang="en-ID" dirty="0"/>
              <a:t>,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manusia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fokus</a:t>
            </a:r>
            <a:r>
              <a:rPr lang="en-ID" dirty="0"/>
              <a:t> pada </a:t>
            </a:r>
            <a:r>
              <a:rPr lang="en-ID" dirty="0" err="1"/>
              <a:t>pekerjaan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kreatif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strategis</a:t>
            </a:r>
            <a:r>
              <a:rPr lang="en-ID" dirty="0"/>
              <a:t>.</a:t>
            </a:r>
          </a:p>
          <a:p>
            <a:r>
              <a:rPr lang="en-ID" b="1" dirty="0" err="1"/>
              <a:t>Analisis</a:t>
            </a:r>
            <a:r>
              <a:rPr lang="en-ID" b="1" dirty="0"/>
              <a:t> Data </a:t>
            </a:r>
            <a:r>
              <a:rPr lang="en-ID" b="1" dirty="0" err="1"/>
              <a:t>Kompleks</a:t>
            </a:r>
            <a:r>
              <a:rPr lang="en-ID" b="1" dirty="0"/>
              <a:t>: </a:t>
            </a:r>
            <a:r>
              <a:rPr lang="en-ID" dirty="0"/>
              <a:t>Mampu </a:t>
            </a:r>
            <a:r>
              <a:rPr lang="en-ID" dirty="0" err="1"/>
              <a:t>menemukan</a:t>
            </a:r>
            <a:r>
              <a:rPr lang="en-ID" dirty="0"/>
              <a:t> </a:t>
            </a:r>
            <a:r>
              <a:rPr lang="en-ID" dirty="0" err="1"/>
              <a:t>pola</a:t>
            </a:r>
            <a:r>
              <a:rPr lang="en-ID" dirty="0"/>
              <a:t> dan </a:t>
            </a: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tersembunyi</a:t>
            </a:r>
            <a:r>
              <a:rPr lang="en-ID" dirty="0"/>
              <a:t> yang </a:t>
            </a:r>
            <a:r>
              <a:rPr lang="en-ID" dirty="0" err="1"/>
              <a:t>sulit</a:t>
            </a:r>
            <a:r>
              <a:rPr lang="en-ID" dirty="0"/>
              <a:t> </a:t>
            </a:r>
            <a:r>
              <a:rPr lang="en-ID" dirty="0" err="1"/>
              <a:t>ditemukan</a:t>
            </a:r>
            <a:r>
              <a:rPr lang="en-ID" dirty="0"/>
              <a:t> oleh </a:t>
            </a:r>
            <a:r>
              <a:rPr lang="en-ID" dirty="0" err="1"/>
              <a:t>manusia</a:t>
            </a:r>
            <a:r>
              <a:rPr lang="en-ID" dirty="0"/>
              <a:t>.</a:t>
            </a:r>
          </a:p>
          <a:p>
            <a:r>
              <a:rPr lang="en-ID" b="1" dirty="0" err="1"/>
              <a:t>Pembelajaran</a:t>
            </a:r>
            <a:r>
              <a:rPr lang="en-ID" b="1" dirty="0"/>
              <a:t> dan </a:t>
            </a:r>
            <a:r>
              <a:rPr lang="en-ID" b="1" dirty="0" err="1"/>
              <a:t>Adaptasi</a:t>
            </a:r>
            <a:r>
              <a:rPr lang="en-ID" b="1" dirty="0"/>
              <a:t>: </a:t>
            </a:r>
            <a:r>
              <a:rPr lang="en-ID" dirty="0" err="1"/>
              <a:t>Sistem</a:t>
            </a:r>
            <a:r>
              <a:rPr lang="en-ID" dirty="0"/>
              <a:t> AI modern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data </a:t>
            </a:r>
            <a:r>
              <a:rPr lang="en-ID" dirty="0" err="1"/>
              <a:t>baru</a:t>
            </a:r>
            <a:r>
              <a:rPr lang="en-ID" dirty="0"/>
              <a:t> (machine learning) dan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performa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296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A0FCB513-3864-7EF2-66AC-18D39AD0E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4459266da8_2_0:notes">
            <a:extLst>
              <a:ext uri="{FF2B5EF4-FFF2-40B4-BE49-F238E27FC236}">
                <a16:creationId xmlns:a16="http://schemas.microsoft.com/office/drawing/2014/main" id="{962481A3-3E6F-271F-F3CA-CE24EF46CE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24459266da8_2_0:notes">
            <a:extLst>
              <a:ext uri="{FF2B5EF4-FFF2-40B4-BE49-F238E27FC236}">
                <a16:creationId xmlns:a16="http://schemas.microsoft.com/office/drawing/2014/main" id="{E113AE49-0358-F9AC-E643-0AE403FC0A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ID" b="1" dirty="0" err="1"/>
              <a:t>Keterbatasan</a:t>
            </a:r>
            <a:r>
              <a:rPr lang="en-ID" b="1" dirty="0"/>
              <a:t> Generative AI (</a:t>
            </a:r>
            <a:r>
              <a:rPr lang="en-ID" b="1" dirty="0" err="1"/>
              <a:t>Ringkas</a:t>
            </a:r>
            <a:r>
              <a:rPr lang="en-ID" b="1" dirty="0"/>
              <a:t>)</a:t>
            </a:r>
            <a:endParaRPr lang="en-ID" dirty="0"/>
          </a:p>
          <a:p>
            <a:r>
              <a:rPr lang="en-ID" b="1" dirty="0" err="1"/>
              <a:t>Isu</a:t>
            </a:r>
            <a:r>
              <a:rPr lang="en-ID" b="1" dirty="0"/>
              <a:t> Etika &amp; Hukum</a:t>
            </a:r>
            <a:r>
              <a:rPr lang="en-ID" dirty="0"/>
              <a:t> – </a:t>
            </a:r>
            <a:r>
              <a:rPr lang="en-ID" dirty="0" err="1"/>
              <a:t>Potensi</a:t>
            </a:r>
            <a:r>
              <a:rPr lang="en-ID" dirty="0"/>
              <a:t> </a:t>
            </a:r>
            <a:r>
              <a:rPr lang="en-ID" dirty="0" err="1"/>
              <a:t>pelanggaran</a:t>
            </a:r>
            <a:r>
              <a:rPr lang="en-ID" dirty="0"/>
              <a:t> </a:t>
            </a:r>
            <a:r>
              <a:rPr lang="en-ID" dirty="0" err="1"/>
              <a:t>hak</a:t>
            </a:r>
            <a:r>
              <a:rPr lang="en-ID" dirty="0"/>
              <a:t> </a:t>
            </a:r>
            <a:r>
              <a:rPr lang="en-ID" dirty="0" err="1"/>
              <a:t>cipta</a:t>
            </a:r>
            <a:r>
              <a:rPr lang="en-ID" dirty="0"/>
              <a:t>, </a:t>
            </a:r>
            <a:r>
              <a:rPr lang="en-ID" dirty="0" err="1"/>
              <a:t>privasi</a:t>
            </a:r>
            <a:r>
              <a:rPr lang="en-ID" dirty="0"/>
              <a:t>, dan </a:t>
            </a:r>
            <a:r>
              <a:rPr lang="en-ID" dirty="0" err="1"/>
              <a:t>penyebaran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palsu</a:t>
            </a:r>
            <a:r>
              <a:rPr lang="en-ID" dirty="0"/>
              <a:t> (</a:t>
            </a:r>
            <a:r>
              <a:rPr lang="en-ID" dirty="0" err="1"/>
              <a:t>misalnya</a:t>
            </a:r>
            <a:r>
              <a:rPr lang="en-ID" dirty="0"/>
              <a:t> deepfake).</a:t>
            </a:r>
          </a:p>
          <a:p>
            <a:r>
              <a:rPr lang="en-ID" b="1" dirty="0" err="1"/>
              <a:t>Ketergantungan</a:t>
            </a:r>
            <a:r>
              <a:rPr lang="en-ID" b="1" dirty="0"/>
              <a:t> Data</a:t>
            </a:r>
            <a:r>
              <a:rPr lang="en-ID" dirty="0"/>
              <a:t> – </a:t>
            </a:r>
            <a:r>
              <a:rPr lang="en-ID" dirty="0" err="1"/>
              <a:t>Kualitas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sangat </a:t>
            </a:r>
            <a:r>
              <a:rPr lang="en-ID" dirty="0" err="1"/>
              <a:t>bergantung</a:t>
            </a:r>
            <a:r>
              <a:rPr lang="en-ID" dirty="0"/>
              <a:t> pada data </a:t>
            </a:r>
            <a:r>
              <a:rPr lang="en-ID" dirty="0" err="1"/>
              <a:t>pelatihan</a:t>
            </a:r>
            <a:r>
              <a:rPr lang="en-ID" dirty="0"/>
              <a:t>.</a:t>
            </a:r>
          </a:p>
          <a:p>
            <a:r>
              <a:rPr lang="en-ID" b="1" dirty="0" err="1"/>
              <a:t>Bukan</a:t>
            </a:r>
            <a:r>
              <a:rPr lang="en-ID" b="1" dirty="0"/>
              <a:t> </a:t>
            </a:r>
            <a:r>
              <a:rPr lang="en-ID" b="1" dirty="0" err="1"/>
              <a:t>Sumber</a:t>
            </a:r>
            <a:r>
              <a:rPr lang="en-ID" b="1" dirty="0"/>
              <a:t> </a:t>
            </a:r>
            <a:r>
              <a:rPr lang="en-ID" b="1" dirty="0" err="1"/>
              <a:t>Pengetahuan</a:t>
            </a:r>
            <a:r>
              <a:rPr lang="en-ID" dirty="0"/>
              <a:t> – Hanya </a:t>
            </a:r>
            <a:r>
              <a:rPr lang="en-ID" dirty="0" err="1"/>
              <a:t>mengolah</a:t>
            </a:r>
            <a:r>
              <a:rPr lang="en-ID" dirty="0"/>
              <a:t> data, </a:t>
            </a:r>
            <a:r>
              <a:rPr lang="en-ID" dirty="0" err="1"/>
              <a:t>bukan</a:t>
            </a:r>
            <a:r>
              <a:rPr lang="en-ID" dirty="0"/>
              <a:t> basis </a:t>
            </a:r>
            <a:r>
              <a:rPr lang="en-ID" dirty="0" err="1"/>
              <a:t>ilmu</a:t>
            </a:r>
            <a:r>
              <a:rPr lang="en-ID" dirty="0"/>
              <a:t> </a:t>
            </a:r>
            <a:r>
              <a:rPr lang="en-ID" dirty="0" err="1"/>
              <a:t>pengetahuan</a:t>
            </a:r>
            <a:r>
              <a:rPr lang="en-ID" dirty="0"/>
              <a:t>.</a:t>
            </a:r>
          </a:p>
          <a:p>
            <a:r>
              <a:rPr lang="en-ID" b="1" dirty="0" err="1"/>
              <a:t>Dampak</a:t>
            </a:r>
            <a:r>
              <a:rPr lang="en-ID" b="1" dirty="0"/>
              <a:t> </a:t>
            </a:r>
            <a:r>
              <a:rPr lang="en-ID" b="1" dirty="0" err="1"/>
              <a:t>Lingkungan</a:t>
            </a:r>
            <a:r>
              <a:rPr lang="en-ID" dirty="0"/>
              <a:t> – </a:t>
            </a:r>
            <a:r>
              <a:rPr lang="en-ID" dirty="0" err="1"/>
              <a:t>Pelatihan</a:t>
            </a:r>
            <a:r>
              <a:rPr lang="en-ID" dirty="0"/>
              <a:t> model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butuh</a:t>
            </a:r>
            <a:r>
              <a:rPr lang="en-ID" dirty="0"/>
              <a:t> </a:t>
            </a:r>
            <a:r>
              <a:rPr lang="en-ID" dirty="0" err="1"/>
              <a:t>energi</a:t>
            </a:r>
            <a:r>
              <a:rPr lang="en-ID" dirty="0"/>
              <a:t> sangat </a:t>
            </a:r>
            <a:r>
              <a:rPr lang="en-ID" dirty="0" err="1"/>
              <a:t>besar</a:t>
            </a:r>
            <a:r>
              <a:rPr lang="en-ID" dirty="0"/>
              <a:t>.</a:t>
            </a:r>
          </a:p>
          <a:p>
            <a:r>
              <a:rPr lang="en-ID" b="1" dirty="0" err="1"/>
              <a:t>Keamanan</a:t>
            </a:r>
            <a:r>
              <a:rPr lang="en-ID" b="1" dirty="0"/>
              <a:t> Data</a:t>
            </a:r>
            <a:r>
              <a:rPr lang="en-ID" dirty="0"/>
              <a:t> – </a:t>
            </a:r>
            <a:r>
              <a:rPr lang="en-ID" dirty="0" err="1"/>
              <a:t>Risiko</a:t>
            </a:r>
            <a:r>
              <a:rPr lang="en-ID" dirty="0"/>
              <a:t> </a:t>
            </a:r>
            <a:r>
              <a:rPr lang="en-ID" dirty="0" err="1"/>
              <a:t>kebocoran</a:t>
            </a:r>
            <a:r>
              <a:rPr lang="en-ID" dirty="0"/>
              <a:t> dan </a:t>
            </a:r>
            <a:r>
              <a:rPr lang="en-ID" dirty="0" err="1"/>
              <a:t>penyalahgunaan</a:t>
            </a:r>
            <a:r>
              <a:rPr lang="en-ID" dirty="0"/>
              <a:t> data </a:t>
            </a:r>
            <a:r>
              <a:rPr lang="en-ID" dirty="0" err="1"/>
              <a:t>pribadi</a:t>
            </a:r>
            <a:r>
              <a:rPr lang="en-ID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8838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8CE31A58-4487-8FFF-A098-E7BA26F91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4459266da8_2_0:notes">
            <a:extLst>
              <a:ext uri="{FF2B5EF4-FFF2-40B4-BE49-F238E27FC236}">
                <a16:creationId xmlns:a16="http://schemas.microsoft.com/office/drawing/2014/main" id="{B4CC5440-CB61-A702-6A38-63082641D9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24459266da8_2_0:notes">
            <a:extLst>
              <a:ext uri="{FF2B5EF4-FFF2-40B4-BE49-F238E27FC236}">
                <a16:creationId xmlns:a16="http://schemas.microsoft.com/office/drawing/2014/main" id="{3FF4D51F-8DCB-7B01-63E3-CF9EC53D93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ID" b="1" dirty="0"/>
              <a:t>Accurate Diagnosis: </a:t>
            </a:r>
            <a:r>
              <a:rPr lang="en-ID" dirty="0"/>
              <a:t>AI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dokter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diagnosis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tepat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menganalisis</a:t>
            </a:r>
            <a:r>
              <a:rPr lang="en-ID" dirty="0"/>
              <a:t> data </a:t>
            </a:r>
            <a:r>
              <a:rPr lang="en-ID" dirty="0" err="1"/>
              <a:t>pasien</a:t>
            </a:r>
            <a:r>
              <a:rPr lang="en-ID" dirty="0"/>
              <a:t>,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laboratorium</a:t>
            </a:r>
            <a:r>
              <a:rPr lang="en-ID" dirty="0"/>
              <a:t>, dan </a:t>
            </a:r>
            <a:r>
              <a:rPr lang="en-ID" dirty="0" err="1"/>
              <a:t>citra</a:t>
            </a:r>
            <a:r>
              <a:rPr lang="en-ID" dirty="0"/>
              <a:t> </a:t>
            </a:r>
            <a:r>
              <a:rPr lang="en-ID" dirty="0" err="1"/>
              <a:t>medis</a:t>
            </a:r>
            <a:r>
              <a:rPr lang="en-ID" dirty="0"/>
              <a:t>.</a:t>
            </a:r>
          </a:p>
          <a:p>
            <a:r>
              <a:rPr lang="en-ID" b="1" dirty="0"/>
              <a:t>Customer Service Chatbots: </a:t>
            </a:r>
            <a:r>
              <a:rPr lang="en-ID" dirty="0"/>
              <a:t>Chatbot </a:t>
            </a:r>
            <a:r>
              <a:rPr lang="en-ID" dirty="0" err="1"/>
              <a:t>berbasis</a:t>
            </a:r>
            <a:r>
              <a:rPr lang="en-ID" dirty="0"/>
              <a:t> AI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menjawab</a:t>
            </a:r>
            <a:r>
              <a:rPr lang="en-ID" dirty="0"/>
              <a:t> </a:t>
            </a:r>
            <a:r>
              <a:rPr lang="en-ID" dirty="0" err="1"/>
              <a:t>pertanyaan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,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janji</a:t>
            </a:r>
            <a:r>
              <a:rPr lang="en-ID" dirty="0"/>
              <a:t> </a:t>
            </a:r>
            <a:r>
              <a:rPr lang="en-ID" dirty="0" err="1"/>
              <a:t>temu</a:t>
            </a:r>
            <a:r>
              <a:rPr lang="en-ID" dirty="0"/>
              <a:t>, dan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 24/7.</a:t>
            </a:r>
          </a:p>
          <a:p>
            <a:r>
              <a:rPr lang="en-ID" b="1" dirty="0"/>
              <a:t>Virtual Health Assistants: </a:t>
            </a:r>
            <a:r>
              <a:rPr lang="en-ID" dirty="0" err="1"/>
              <a:t>memantau</a:t>
            </a:r>
            <a:r>
              <a:rPr lang="en-ID" dirty="0"/>
              <a:t>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,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pengingat</a:t>
            </a:r>
            <a:r>
              <a:rPr lang="en-ID" dirty="0"/>
              <a:t> </a:t>
            </a:r>
            <a:r>
              <a:rPr lang="en-ID" dirty="0" err="1"/>
              <a:t>obat</a:t>
            </a:r>
            <a:r>
              <a:rPr lang="en-ID" dirty="0"/>
              <a:t>, dan </a:t>
            </a:r>
            <a:r>
              <a:rPr lang="en-ID" dirty="0" err="1"/>
              <a:t>menyarankan</a:t>
            </a:r>
            <a:r>
              <a:rPr lang="en-ID" dirty="0"/>
              <a:t> </a:t>
            </a:r>
            <a:r>
              <a:rPr lang="en-ID" dirty="0" err="1"/>
              <a:t>langkah</a:t>
            </a:r>
            <a:r>
              <a:rPr lang="en-ID" dirty="0"/>
              <a:t> </a:t>
            </a:r>
            <a:r>
              <a:rPr lang="en-ID" dirty="0" err="1"/>
              <a:t>pencegahan</a:t>
            </a:r>
            <a:r>
              <a:rPr lang="en-ID" dirty="0"/>
              <a:t>.</a:t>
            </a:r>
          </a:p>
          <a:p>
            <a:r>
              <a:rPr lang="en-ID" b="1" dirty="0"/>
              <a:t>Treatment of Rare Diseases: </a:t>
            </a:r>
            <a:r>
              <a:rPr lang="en-ID" dirty="0" err="1"/>
              <a:t>mempermudah</a:t>
            </a:r>
            <a:r>
              <a:rPr lang="en-ID" dirty="0"/>
              <a:t> </a:t>
            </a:r>
            <a:r>
              <a:rPr lang="en-ID" dirty="0" err="1"/>
              <a:t>identifikasi</a:t>
            </a:r>
            <a:r>
              <a:rPr lang="en-ID" dirty="0"/>
              <a:t> dan </a:t>
            </a:r>
            <a:r>
              <a:rPr lang="en-ID" dirty="0" err="1"/>
              <a:t>pengobatan</a:t>
            </a:r>
            <a:r>
              <a:rPr lang="en-ID" dirty="0"/>
              <a:t> </a:t>
            </a:r>
            <a:r>
              <a:rPr lang="en-ID" dirty="0" err="1"/>
              <a:t>penyakit</a:t>
            </a:r>
            <a:r>
              <a:rPr lang="en-ID" dirty="0"/>
              <a:t> </a:t>
            </a:r>
            <a:r>
              <a:rPr lang="en-ID" dirty="0" err="1"/>
              <a:t>langka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analisis</a:t>
            </a:r>
            <a:r>
              <a:rPr lang="en-ID" dirty="0"/>
              <a:t> data </a:t>
            </a:r>
            <a:r>
              <a:rPr lang="en-ID" dirty="0" err="1"/>
              <a:t>medis</a:t>
            </a:r>
            <a:r>
              <a:rPr lang="en-ID" dirty="0"/>
              <a:t> global dan </a:t>
            </a:r>
            <a:r>
              <a:rPr lang="en-ID" dirty="0" err="1"/>
              <a:t>literatur</a:t>
            </a:r>
            <a:r>
              <a:rPr lang="en-ID" dirty="0"/>
              <a:t> </a:t>
            </a:r>
            <a:r>
              <a:rPr lang="en-ID" dirty="0" err="1"/>
              <a:t>ilmiah</a:t>
            </a:r>
            <a:r>
              <a:rPr lang="en-ID" dirty="0"/>
              <a:t>.</a:t>
            </a:r>
          </a:p>
          <a:p>
            <a:r>
              <a:rPr lang="en-ID" b="1" dirty="0"/>
              <a:t>Electronic Health Records (EHR): </a:t>
            </a:r>
            <a:r>
              <a:rPr lang="en-ID" dirty="0"/>
              <a:t>AI </a:t>
            </a:r>
            <a:r>
              <a:rPr lang="en-ID" dirty="0" err="1"/>
              <a:t>mengelola</a:t>
            </a:r>
            <a:r>
              <a:rPr lang="en-ID" dirty="0"/>
              <a:t> </a:t>
            </a:r>
            <a:r>
              <a:rPr lang="en-ID" dirty="0" err="1"/>
              <a:t>rekam</a:t>
            </a:r>
            <a:r>
              <a:rPr lang="en-ID" dirty="0"/>
              <a:t> </a:t>
            </a:r>
            <a:r>
              <a:rPr lang="en-ID" dirty="0" err="1"/>
              <a:t>medis</a:t>
            </a:r>
            <a:r>
              <a:rPr lang="en-ID" dirty="0"/>
              <a:t> </a:t>
            </a:r>
            <a:r>
              <a:rPr lang="en-ID" dirty="0" err="1"/>
              <a:t>elektronik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efisien</a:t>
            </a:r>
            <a:r>
              <a:rPr lang="en-ID" dirty="0"/>
              <a:t>, </a:t>
            </a:r>
            <a:r>
              <a:rPr lang="en-ID" dirty="0" err="1"/>
              <a:t>memudahkan</a:t>
            </a:r>
            <a:r>
              <a:rPr lang="en-ID" dirty="0"/>
              <a:t> </a:t>
            </a:r>
            <a:r>
              <a:rPr lang="en-ID" dirty="0" err="1"/>
              <a:t>pencarian</a:t>
            </a:r>
            <a:r>
              <a:rPr lang="en-ID" dirty="0"/>
              <a:t> data, dan </a:t>
            </a:r>
            <a:r>
              <a:rPr lang="en-ID" dirty="0" err="1"/>
              <a:t>mendukung</a:t>
            </a:r>
            <a:r>
              <a:rPr lang="en-ID" dirty="0"/>
              <a:t> </a:t>
            </a:r>
            <a:r>
              <a:rPr lang="en-ID" dirty="0" err="1"/>
              <a:t>pengambilan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klinis</a:t>
            </a:r>
            <a:r>
              <a:rPr lang="en-ID" dirty="0"/>
              <a:t>.</a:t>
            </a:r>
          </a:p>
          <a:p>
            <a:r>
              <a:rPr lang="en-ID" b="1" dirty="0"/>
              <a:t>Disease Prediction: </a:t>
            </a:r>
            <a:r>
              <a:rPr lang="en-ID" dirty="0"/>
              <a:t>AI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memprediksi</a:t>
            </a:r>
            <a:r>
              <a:rPr lang="en-ID" dirty="0"/>
              <a:t> </a:t>
            </a:r>
            <a:r>
              <a:rPr lang="en-ID" dirty="0" err="1"/>
              <a:t>risiko</a:t>
            </a:r>
            <a:r>
              <a:rPr lang="en-ID" dirty="0"/>
              <a:t> </a:t>
            </a:r>
            <a:r>
              <a:rPr lang="en-ID" dirty="0" err="1"/>
              <a:t>penyakit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riwayat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, </a:t>
            </a:r>
            <a:r>
              <a:rPr lang="en-ID" dirty="0" err="1"/>
              <a:t>pola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</a:t>
            </a:r>
            <a:r>
              <a:rPr lang="en-ID" dirty="0" err="1"/>
              <a:t>hidup</a:t>
            </a:r>
            <a:r>
              <a:rPr lang="en-ID" dirty="0"/>
              <a:t>, dan </a:t>
            </a:r>
            <a:r>
              <a:rPr lang="en-ID" dirty="0" err="1"/>
              <a:t>faktor</a:t>
            </a:r>
            <a:r>
              <a:rPr lang="en-ID" dirty="0"/>
              <a:t> </a:t>
            </a:r>
            <a:r>
              <a:rPr lang="en-ID" dirty="0" err="1"/>
              <a:t>genetik</a:t>
            </a:r>
            <a:r>
              <a:rPr lang="en-ID" dirty="0"/>
              <a:t>.</a:t>
            </a:r>
          </a:p>
          <a:p>
            <a:r>
              <a:rPr lang="en-ID" b="1" dirty="0"/>
              <a:t>Improved Healthcare Access: </a:t>
            </a:r>
            <a:r>
              <a:rPr lang="en-ID" dirty="0"/>
              <a:t>AI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memperluas</a:t>
            </a:r>
            <a:r>
              <a:rPr lang="en-ID" dirty="0"/>
              <a:t> </a:t>
            </a:r>
            <a:r>
              <a:rPr lang="en-ID" dirty="0" err="1"/>
              <a:t>akses</a:t>
            </a:r>
            <a:r>
              <a:rPr lang="en-ID" dirty="0"/>
              <a:t> </a:t>
            </a:r>
            <a:r>
              <a:rPr lang="en-ID" dirty="0" err="1"/>
              <a:t>layanan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, </a:t>
            </a:r>
            <a:r>
              <a:rPr lang="en-ID" dirty="0" err="1"/>
              <a:t>terutama</a:t>
            </a:r>
            <a:r>
              <a:rPr lang="en-ID" dirty="0"/>
              <a:t> di </a:t>
            </a:r>
            <a:r>
              <a:rPr lang="en-ID" dirty="0" err="1"/>
              <a:t>daerah</a:t>
            </a:r>
            <a:r>
              <a:rPr lang="en-ID" dirty="0"/>
              <a:t> </a:t>
            </a:r>
            <a:r>
              <a:rPr lang="en-ID" dirty="0" err="1"/>
              <a:t>terpencil</a:t>
            </a:r>
            <a:r>
              <a:rPr lang="en-ID" dirty="0"/>
              <a:t>, </a:t>
            </a:r>
            <a:r>
              <a:rPr lang="en-ID" dirty="0" err="1"/>
              <a:t>melalui</a:t>
            </a:r>
            <a:r>
              <a:rPr lang="en-ID" dirty="0"/>
              <a:t> telemedicine dan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berbasis</a:t>
            </a:r>
            <a:r>
              <a:rPr lang="en-ID" dirty="0"/>
              <a:t> cloud.</a:t>
            </a:r>
          </a:p>
          <a:p>
            <a:r>
              <a:rPr lang="en-ID" b="1" dirty="0"/>
              <a:t>Identity Verification: </a:t>
            </a:r>
            <a:r>
              <a:rPr lang="en-ID" dirty="0" err="1"/>
              <a:t>Teknologi</a:t>
            </a:r>
            <a:r>
              <a:rPr lang="en-ID" dirty="0"/>
              <a:t> AI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verifikasi</a:t>
            </a:r>
            <a:r>
              <a:rPr lang="en-ID" dirty="0"/>
              <a:t> </a:t>
            </a:r>
            <a:r>
              <a:rPr lang="en-ID" dirty="0" err="1"/>
              <a:t>identitas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guna </a:t>
            </a:r>
            <a:r>
              <a:rPr lang="en-ID" dirty="0" err="1"/>
              <a:t>menjaga</a:t>
            </a:r>
            <a:r>
              <a:rPr lang="en-ID" dirty="0"/>
              <a:t> </a:t>
            </a:r>
            <a:r>
              <a:rPr lang="en-ID" dirty="0" err="1"/>
              <a:t>keamanan</a:t>
            </a:r>
            <a:r>
              <a:rPr lang="en-ID" dirty="0"/>
              <a:t> data dan </a:t>
            </a:r>
            <a:r>
              <a:rPr lang="en-ID" dirty="0" err="1"/>
              <a:t>mencegah</a:t>
            </a:r>
            <a:r>
              <a:rPr lang="en-ID" dirty="0"/>
              <a:t> </a:t>
            </a:r>
            <a:r>
              <a:rPr lang="en-ID" dirty="0" err="1"/>
              <a:t>penipuan</a:t>
            </a:r>
            <a:r>
              <a:rPr lang="en-ID" dirty="0"/>
              <a:t>.</a:t>
            </a:r>
          </a:p>
          <a:p>
            <a:r>
              <a:rPr lang="en-ID" b="1" dirty="0"/>
              <a:t>Automated Image Diagnosis: </a:t>
            </a:r>
            <a:r>
              <a:rPr lang="en-ID" dirty="0"/>
              <a:t>AI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menganalisis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pencitraan</a:t>
            </a:r>
            <a:r>
              <a:rPr lang="en-ID" dirty="0"/>
              <a:t> </a:t>
            </a:r>
            <a:r>
              <a:rPr lang="en-ID" dirty="0" err="1"/>
              <a:t>medis</a:t>
            </a:r>
            <a:r>
              <a:rPr lang="en-ID" dirty="0"/>
              <a:t> (X-ray, MRI, CT scan)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otomatis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mendeteksi</a:t>
            </a:r>
            <a:r>
              <a:rPr lang="en-ID" dirty="0"/>
              <a:t> </a:t>
            </a:r>
            <a:r>
              <a:rPr lang="en-ID" dirty="0" err="1"/>
              <a:t>kelainan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cepat</a:t>
            </a:r>
            <a:r>
              <a:rPr lang="en-ID" dirty="0"/>
              <a:t>.</a:t>
            </a:r>
          </a:p>
          <a:p>
            <a:r>
              <a:rPr lang="en-ID" b="1" dirty="0"/>
              <a:t>Robot-Assisted Surgery: </a:t>
            </a:r>
            <a:r>
              <a:rPr lang="en-ID" dirty="0"/>
              <a:t>AI </a:t>
            </a:r>
            <a:r>
              <a:rPr lang="en-ID" dirty="0" err="1"/>
              <a:t>mendukung</a:t>
            </a:r>
            <a:r>
              <a:rPr lang="en-ID" dirty="0"/>
              <a:t> robot </a:t>
            </a:r>
            <a:r>
              <a:rPr lang="en-ID" dirty="0" err="1"/>
              <a:t>bedah</a:t>
            </a:r>
            <a:r>
              <a:rPr lang="en-ID" dirty="0"/>
              <a:t> agar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prosedur</a:t>
            </a:r>
            <a:r>
              <a:rPr lang="en-ID" dirty="0"/>
              <a:t> </a:t>
            </a:r>
            <a:r>
              <a:rPr lang="en-ID" dirty="0" err="1"/>
              <a:t>operasi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presisi</a:t>
            </a:r>
            <a:r>
              <a:rPr lang="en-ID" dirty="0"/>
              <a:t> </a:t>
            </a:r>
            <a:r>
              <a:rPr lang="en-ID" dirty="0" err="1"/>
              <a:t>tinggi</a:t>
            </a:r>
            <a:r>
              <a:rPr lang="en-ID" dirty="0"/>
              <a:t>, </a:t>
            </a:r>
            <a:r>
              <a:rPr lang="en-ID" dirty="0" err="1"/>
              <a:t>meminimalkan</a:t>
            </a:r>
            <a:r>
              <a:rPr lang="en-ID" dirty="0"/>
              <a:t> </a:t>
            </a:r>
            <a:r>
              <a:rPr lang="en-ID" dirty="0" err="1"/>
              <a:t>kesalahan</a:t>
            </a:r>
            <a:r>
              <a:rPr lang="en-ID" dirty="0"/>
              <a:t>, dan </a:t>
            </a:r>
            <a:r>
              <a:rPr lang="en-ID" dirty="0" err="1"/>
              <a:t>mempercepat</a:t>
            </a:r>
            <a:r>
              <a:rPr lang="en-ID" dirty="0"/>
              <a:t> </a:t>
            </a:r>
            <a:r>
              <a:rPr lang="en-ID" dirty="0" err="1"/>
              <a:t>pemulihan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57875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>
          <a:extLst>
            <a:ext uri="{FF2B5EF4-FFF2-40B4-BE49-F238E27FC236}">
              <a16:creationId xmlns:a16="http://schemas.microsoft.com/office/drawing/2014/main" id="{4B961317-1C2B-278F-1194-DE7ED3934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1105afc42a3_1_848:notes">
            <a:extLst>
              <a:ext uri="{FF2B5EF4-FFF2-40B4-BE49-F238E27FC236}">
                <a16:creationId xmlns:a16="http://schemas.microsoft.com/office/drawing/2014/main" id="{A52E4C60-9EBC-60BA-C5C6-D2AA4CFD13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1105afc42a3_1_848:notes">
            <a:extLst>
              <a:ext uri="{FF2B5EF4-FFF2-40B4-BE49-F238E27FC236}">
                <a16:creationId xmlns:a16="http://schemas.microsoft.com/office/drawing/2014/main" id="{98DB6C87-D349-D317-6F12-D81A155CEF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3. </a:t>
            </a:r>
            <a:r>
              <a:rPr lang="en-ID" dirty="0" err="1"/>
              <a:t>Perkembangan</a:t>
            </a:r>
            <a:r>
              <a:rPr lang="en-ID" dirty="0"/>
              <a:t> AI di </a:t>
            </a:r>
            <a:r>
              <a:rPr lang="en-ID" dirty="0" err="1"/>
              <a:t>bidang</a:t>
            </a:r>
            <a:r>
              <a:rPr lang="en-ID" dirty="0"/>
              <a:t> </a:t>
            </a:r>
            <a:r>
              <a:rPr lang="en-ID" dirty="0" err="1"/>
              <a:t>farmasi</a:t>
            </a:r>
            <a:r>
              <a:rPr lang="en-ID" dirty="0"/>
              <a:t> </a:t>
            </a:r>
            <a:r>
              <a:rPr lang="en-ID" dirty="0" err="1"/>
              <a:t>berkembang</a:t>
            </a:r>
            <a:r>
              <a:rPr lang="en-ID" dirty="0"/>
              <a:t> sangat </a:t>
            </a:r>
            <a:r>
              <a:rPr lang="en-ID" dirty="0" err="1"/>
              <a:t>cepat</a:t>
            </a:r>
            <a:r>
              <a:rPr lang="en-ID" dirty="0"/>
              <a:t>. </a:t>
            </a:r>
            <a:r>
              <a:rPr lang="en-ID" dirty="0" err="1"/>
              <a:t>Menurut</a:t>
            </a:r>
            <a:r>
              <a:rPr lang="en-ID" dirty="0"/>
              <a:t> CEO </a:t>
            </a:r>
            <a:r>
              <a:rPr lang="en-ID" dirty="0" err="1"/>
              <a:t>Insilico</a:t>
            </a:r>
            <a:r>
              <a:rPr lang="en-ID" dirty="0"/>
              <a:t> Medicine, </a:t>
            </a:r>
            <a:r>
              <a:rPr lang="en-ID" dirty="0" err="1"/>
              <a:t>obat</a:t>
            </a:r>
            <a:r>
              <a:rPr lang="en-ID" dirty="0"/>
              <a:t> yang </a:t>
            </a:r>
            <a:r>
              <a:rPr lang="en-ID" dirty="0" err="1"/>
              <a:t>sepenuhnya</a:t>
            </a:r>
            <a:r>
              <a:rPr lang="en-ID" dirty="0"/>
              <a:t> </a:t>
            </a:r>
            <a:r>
              <a:rPr lang="en-ID" dirty="0" err="1"/>
              <a:t>dirancang</a:t>
            </a:r>
            <a:r>
              <a:rPr lang="en-ID" dirty="0"/>
              <a:t> oleh AI </a:t>
            </a:r>
            <a:r>
              <a:rPr lang="en-ID" dirty="0" err="1"/>
              <a:t>berpotensi</a:t>
            </a:r>
            <a:r>
              <a:rPr lang="en-ID" dirty="0"/>
              <a:t> </a:t>
            </a:r>
            <a:r>
              <a:rPr lang="en-ID" dirty="0" err="1"/>
              <a:t>hadir</a:t>
            </a:r>
            <a:r>
              <a:rPr lang="en-ID" dirty="0"/>
              <a:t> di </a:t>
            </a:r>
            <a:r>
              <a:rPr lang="en-ID" dirty="0" err="1"/>
              <a:t>pasaran</a:t>
            </a:r>
            <a:r>
              <a:rPr lang="en-ID" dirty="0"/>
              <a:t> paling </a:t>
            </a:r>
            <a:r>
              <a:rPr lang="en-ID" dirty="0" err="1"/>
              <a:t>cepat</a:t>
            </a:r>
            <a:r>
              <a:rPr lang="en-ID" dirty="0"/>
              <a:t> </a:t>
            </a:r>
            <a:r>
              <a:rPr lang="en-ID" dirty="0" err="1"/>
              <a:t>sebelum</a:t>
            </a:r>
            <a:r>
              <a:rPr lang="en-ID" dirty="0"/>
              <a:t> 2030. </a:t>
            </a:r>
            <a:r>
              <a:rPr lang="en-ID" dirty="0" err="1"/>
              <a:t>Teknologi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menjanjikan</a:t>
            </a:r>
            <a:r>
              <a:rPr lang="en-ID" dirty="0"/>
              <a:t> </a:t>
            </a:r>
            <a:r>
              <a:rPr lang="en-ID" dirty="0" err="1"/>
              <a:t>percepatan</a:t>
            </a:r>
            <a:r>
              <a:rPr lang="en-ID" dirty="0"/>
              <a:t> proses </a:t>
            </a:r>
            <a:r>
              <a:rPr lang="en-ID" dirty="0" err="1"/>
              <a:t>riset</a:t>
            </a:r>
            <a:r>
              <a:rPr lang="en-ID" dirty="0"/>
              <a:t> dan </a:t>
            </a:r>
            <a:r>
              <a:rPr lang="en-ID" dirty="0" err="1"/>
              <a:t>penghematan</a:t>
            </a:r>
            <a:r>
              <a:rPr lang="en-ID" dirty="0"/>
              <a:t> </a:t>
            </a:r>
            <a:r>
              <a:rPr lang="en-ID" dirty="0" err="1"/>
              <a:t>biaya</a:t>
            </a:r>
            <a:r>
              <a:rPr lang="en-ID" dirty="0"/>
              <a:t>, </a:t>
            </a:r>
            <a:r>
              <a:rPr lang="en-ID" dirty="0" err="1"/>
              <a:t>namun</a:t>
            </a:r>
            <a:r>
              <a:rPr lang="en-ID" dirty="0"/>
              <a:t> </a:t>
            </a:r>
            <a:r>
              <a:rPr lang="en-ID" dirty="0" err="1"/>
              <a:t>hingga</a:t>
            </a:r>
            <a:r>
              <a:rPr lang="en-ID" dirty="0"/>
              <a:t> </a:t>
            </a:r>
            <a:r>
              <a:rPr lang="en-ID" dirty="0" err="1"/>
              <a:t>kini</a:t>
            </a:r>
            <a:r>
              <a:rPr lang="en-ID" dirty="0"/>
              <a:t> </a:t>
            </a:r>
            <a:r>
              <a:rPr lang="en-ID" dirty="0" err="1"/>
              <a:t>belum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obat</a:t>
            </a:r>
            <a:r>
              <a:rPr lang="en-ID" dirty="0"/>
              <a:t> AI </a:t>
            </a:r>
            <a:r>
              <a:rPr lang="en-ID" dirty="0" err="1"/>
              <a:t>murni</a:t>
            </a:r>
            <a:r>
              <a:rPr lang="en-ID" dirty="0"/>
              <a:t> yang lolos </a:t>
            </a:r>
            <a:r>
              <a:rPr lang="en-ID" dirty="0" err="1"/>
              <a:t>persetujuan</a:t>
            </a:r>
            <a:r>
              <a:rPr lang="en-ID" dirty="0"/>
              <a:t> </a:t>
            </a:r>
            <a:r>
              <a:rPr lang="en-ID" dirty="0" err="1"/>
              <a:t>resmi</a:t>
            </a:r>
            <a:r>
              <a:rPr lang="en-ID" dirty="0"/>
              <a:t>. Ini </a:t>
            </a:r>
            <a:r>
              <a:rPr lang="en-ID" dirty="0" err="1"/>
              <a:t>berarti</a:t>
            </a:r>
            <a:r>
              <a:rPr lang="en-ID" dirty="0"/>
              <a:t>,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sedang</a:t>
            </a:r>
            <a:r>
              <a:rPr lang="en-ID" dirty="0"/>
              <a:t> </a:t>
            </a:r>
            <a:r>
              <a:rPr lang="en-ID" dirty="0" err="1"/>
              <a:t>berada</a:t>
            </a:r>
            <a:r>
              <a:rPr lang="en-ID" dirty="0"/>
              <a:t> di </a:t>
            </a:r>
            <a:r>
              <a:rPr lang="en-ID" dirty="0" err="1"/>
              <a:t>ambang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dunia </a:t>
            </a:r>
            <a:r>
              <a:rPr lang="en-ID" dirty="0" err="1"/>
              <a:t>mengembangkan</a:t>
            </a:r>
            <a:r>
              <a:rPr lang="en-ID" dirty="0"/>
              <a:t> </a:t>
            </a:r>
            <a:r>
              <a:rPr lang="en-ID" dirty="0" err="1"/>
              <a:t>obat</a:t>
            </a:r>
            <a:endParaRPr lang="en-ID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D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4. </a:t>
            </a:r>
            <a:r>
              <a:rPr lang="en-ID" dirty="0" err="1"/>
              <a:t>Insilico</a:t>
            </a:r>
            <a:r>
              <a:rPr lang="en-ID" dirty="0"/>
              <a:t> Medicine,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bioteknologi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New York dan Hong Kong, </a:t>
            </a:r>
            <a:r>
              <a:rPr lang="en-ID" dirty="0" err="1"/>
              <a:t>memulai</a:t>
            </a:r>
            <a:r>
              <a:rPr lang="en-ID" dirty="0"/>
              <a:t> uji </a:t>
            </a:r>
            <a:r>
              <a:rPr lang="en-ID" dirty="0" err="1"/>
              <a:t>klinis</a:t>
            </a:r>
            <a:r>
              <a:rPr lang="en-ID" dirty="0"/>
              <a:t> </a:t>
            </a:r>
            <a:r>
              <a:rPr lang="en-ID" dirty="0" err="1"/>
              <a:t>fase</a:t>
            </a:r>
            <a:r>
              <a:rPr lang="en-ID" dirty="0"/>
              <a:t> II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obat</a:t>
            </a:r>
            <a:r>
              <a:rPr lang="en-ID" dirty="0"/>
              <a:t> fibrosis </a:t>
            </a:r>
            <a:r>
              <a:rPr lang="en-ID" dirty="0" err="1"/>
              <a:t>paru</a:t>
            </a:r>
            <a:r>
              <a:rPr lang="en-ID" dirty="0"/>
              <a:t> </a:t>
            </a:r>
            <a:r>
              <a:rPr lang="en-ID" dirty="0" err="1"/>
              <a:t>idiopatik</a:t>
            </a:r>
            <a:r>
              <a:rPr lang="en-ID" dirty="0"/>
              <a:t> (IPF) yang </a:t>
            </a:r>
            <a:r>
              <a:rPr lang="en-ID" dirty="0" err="1"/>
              <a:t>dikembangkan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AI </a:t>
            </a:r>
            <a:r>
              <a:rPr lang="en-ID" dirty="0" err="1"/>
              <a:t>generatif</a:t>
            </a:r>
            <a:r>
              <a:rPr lang="en-ID" dirty="0"/>
              <a:t>—</a:t>
            </a:r>
            <a:r>
              <a:rPr lang="en-ID" dirty="0" err="1"/>
              <a:t>menyaring</a:t>
            </a:r>
            <a:r>
              <a:rPr lang="en-ID" dirty="0"/>
              <a:t> </a:t>
            </a:r>
            <a:r>
              <a:rPr lang="en-ID" dirty="0" err="1"/>
              <a:t>molekul</a:t>
            </a:r>
            <a:r>
              <a:rPr lang="en-ID" dirty="0"/>
              <a:t> </a:t>
            </a:r>
            <a:r>
              <a:rPr lang="en-ID" dirty="0" err="1"/>
              <a:t>potensial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analisis</a:t>
            </a:r>
            <a:r>
              <a:rPr lang="en-ID" dirty="0"/>
              <a:t> data </a:t>
            </a:r>
            <a:r>
              <a:rPr lang="en-ID" dirty="0" err="1"/>
              <a:t>medis</a:t>
            </a:r>
            <a:r>
              <a:rPr lang="en-ID" dirty="0"/>
              <a:t> </a:t>
            </a:r>
            <a:r>
              <a:rPr lang="en-ID" dirty="0" err="1"/>
              <a:t>skala</a:t>
            </a:r>
            <a:r>
              <a:rPr lang="en-ID" dirty="0"/>
              <a:t> besar</a:t>
            </a:r>
            <a:r>
              <a:rPr lang="en-ID" dirty="0">
                <a:hlinkClick r:id="rId3"/>
              </a:rPr>
              <a:t>Cekricek.id</a:t>
            </a:r>
            <a:r>
              <a:rPr lang="en-ID" dirty="0"/>
              <a:t>. Obat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tengah</a:t>
            </a:r>
            <a:r>
              <a:rPr lang="en-ID" dirty="0"/>
              <a:t> </a:t>
            </a:r>
            <a:r>
              <a:rPr lang="en-ID" dirty="0" err="1"/>
              <a:t>diuji</a:t>
            </a:r>
            <a:r>
              <a:rPr lang="en-ID" dirty="0"/>
              <a:t> pada 60 </a:t>
            </a:r>
            <a:r>
              <a:rPr lang="en-ID" dirty="0" err="1"/>
              <a:t>pasien</a:t>
            </a:r>
            <a:r>
              <a:rPr lang="en-ID" dirty="0"/>
              <a:t> di 40 </a:t>
            </a:r>
            <a:r>
              <a:rPr lang="en-ID" dirty="0" err="1"/>
              <a:t>institusi</a:t>
            </a:r>
            <a:r>
              <a:rPr lang="en-ID" dirty="0"/>
              <a:t> </a:t>
            </a:r>
            <a:r>
              <a:rPr lang="en-ID" dirty="0" err="1"/>
              <a:t>medis</a:t>
            </a:r>
            <a:r>
              <a:rPr lang="en-ID" dirty="0"/>
              <a:t> </a:t>
            </a:r>
            <a:r>
              <a:rPr lang="en-ID" dirty="0" err="1"/>
              <a:t>ternama</a:t>
            </a:r>
            <a:r>
              <a:rPr lang="en-ID" dirty="0"/>
              <a:t> di </a:t>
            </a:r>
            <a:r>
              <a:rPr lang="en-ID" dirty="0" err="1"/>
              <a:t>Tiongkok</a:t>
            </a:r>
            <a:r>
              <a:rPr lang="en-ID" dirty="0"/>
              <a:t> dan Amerika </a:t>
            </a:r>
            <a:r>
              <a:rPr lang="en-ID" dirty="0" err="1"/>
              <a:t>Serikat</a:t>
            </a:r>
            <a:r>
              <a:rPr lang="en-ID" dirty="0"/>
              <a:t>,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fokus</a:t>
            </a:r>
            <a:r>
              <a:rPr lang="en-ID" dirty="0"/>
              <a:t> </a:t>
            </a:r>
            <a:r>
              <a:rPr lang="en-ID" dirty="0" err="1"/>
              <a:t>menilai</a:t>
            </a:r>
            <a:r>
              <a:rPr lang="en-ID" dirty="0"/>
              <a:t> </a:t>
            </a:r>
            <a:r>
              <a:rPr lang="en-ID" dirty="0" err="1"/>
              <a:t>efektivitas</a:t>
            </a:r>
            <a:r>
              <a:rPr lang="en-ID" dirty="0"/>
              <a:t> dan </a:t>
            </a:r>
            <a:r>
              <a:rPr lang="en-ID" dirty="0" err="1"/>
              <a:t>keamanan</a:t>
            </a:r>
            <a:r>
              <a:rPr lang="en-ID" dirty="0"/>
              <a:t> </a:t>
            </a:r>
            <a:r>
              <a:rPr lang="en-ID" dirty="0" err="1"/>
              <a:t>terapi</a:t>
            </a:r>
            <a:r>
              <a:rPr lang="en-ID" dirty="0"/>
              <a:t> </a:t>
            </a:r>
            <a:r>
              <a:rPr lang="en-ID" dirty="0" err="1"/>
              <a:t>inovatif</a:t>
            </a:r>
            <a:r>
              <a:rPr lang="en-ID" dirty="0"/>
              <a:t> ini</a:t>
            </a:r>
            <a:r>
              <a:rPr lang="en-ID" dirty="0">
                <a:hlinkClick r:id="rId3"/>
              </a:rPr>
              <a:t>Cekricek.id</a:t>
            </a:r>
            <a:r>
              <a:rPr lang="en-ID" dirty="0"/>
              <a:t>. Langkah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menegaskan</a:t>
            </a:r>
            <a:r>
              <a:rPr lang="en-ID" dirty="0"/>
              <a:t> </a:t>
            </a:r>
            <a:r>
              <a:rPr lang="en-ID" dirty="0" err="1"/>
              <a:t>posisi</a:t>
            </a:r>
            <a:r>
              <a:rPr lang="en-ID" dirty="0"/>
              <a:t> </a:t>
            </a:r>
            <a:r>
              <a:rPr lang="en-ID" dirty="0" err="1"/>
              <a:t>Insilico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pionir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penerapan</a:t>
            </a:r>
            <a:r>
              <a:rPr lang="en-ID" dirty="0"/>
              <a:t> AI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penemuan</a:t>
            </a:r>
            <a:r>
              <a:rPr lang="en-ID" dirty="0"/>
              <a:t> </a:t>
            </a:r>
            <a:r>
              <a:rPr lang="en-ID" dirty="0" err="1"/>
              <a:t>obat</a:t>
            </a:r>
            <a:r>
              <a:rPr lang="en-ID" dirty="0"/>
              <a:t>,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sebelumnya</a:t>
            </a:r>
            <a:r>
              <a:rPr lang="en-ID" dirty="0"/>
              <a:t> </a:t>
            </a:r>
            <a:r>
              <a:rPr lang="en-ID" dirty="0" err="1"/>
              <a:t>mengembangkan</a:t>
            </a:r>
            <a:r>
              <a:rPr lang="en-ID" dirty="0"/>
              <a:t> 12 </a:t>
            </a:r>
            <a:r>
              <a:rPr lang="en-ID" dirty="0" err="1"/>
              <a:t>kandidat</a:t>
            </a:r>
            <a:r>
              <a:rPr lang="en-ID" dirty="0"/>
              <a:t> </a:t>
            </a:r>
            <a:r>
              <a:rPr lang="en-ID" dirty="0" err="1"/>
              <a:t>obat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penyakit</a:t>
            </a:r>
            <a:r>
              <a:rPr lang="en-ID" dirty="0"/>
              <a:t> </a:t>
            </a:r>
            <a:r>
              <a:rPr lang="en-ID" dirty="0" err="1"/>
              <a:t>serius</a:t>
            </a:r>
            <a:r>
              <a:rPr lang="en-ID" dirty="0"/>
              <a:t>, </a:t>
            </a:r>
            <a:r>
              <a:rPr lang="en-ID" dirty="0" err="1"/>
              <a:t>termasuk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yang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mencapai</a:t>
            </a:r>
            <a:r>
              <a:rPr lang="en-ID" dirty="0"/>
              <a:t> </a:t>
            </a:r>
            <a:r>
              <a:rPr lang="en-ID" dirty="0" err="1"/>
              <a:t>tahap</a:t>
            </a:r>
            <a:r>
              <a:rPr lang="en-ID" dirty="0"/>
              <a:t> uji </a:t>
            </a:r>
            <a:r>
              <a:rPr lang="en-ID" dirty="0" err="1"/>
              <a:t>coba</a:t>
            </a:r>
            <a:r>
              <a:rPr lang="en-ID" dirty="0"/>
              <a:t> pada </a:t>
            </a:r>
            <a:r>
              <a:rPr lang="en-ID" dirty="0" err="1"/>
              <a:t>manusia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9129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>
          <a:extLst>
            <a:ext uri="{FF2B5EF4-FFF2-40B4-BE49-F238E27FC236}">
              <a16:creationId xmlns:a16="http://schemas.microsoft.com/office/drawing/2014/main" id="{D8DA1799-8245-B1D6-80D6-48B6C9460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1105afc42a3_1_848:notes">
            <a:extLst>
              <a:ext uri="{FF2B5EF4-FFF2-40B4-BE49-F238E27FC236}">
                <a16:creationId xmlns:a16="http://schemas.microsoft.com/office/drawing/2014/main" id="{7F5BE327-F756-E1DC-473B-C4A3B43517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1105afc42a3_1_848:notes">
            <a:extLst>
              <a:ext uri="{FF2B5EF4-FFF2-40B4-BE49-F238E27FC236}">
                <a16:creationId xmlns:a16="http://schemas.microsoft.com/office/drawing/2014/main" id="{10C1E4E6-25C2-06ED-8258-F9DE96315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42936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>
          <a:extLst>
            <a:ext uri="{FF2B5EF4-FFF2-40B4-BE49-F238E27FC236}">
              <a16:creationId xmlns:a16="http://schemas.microsoft.com/office/drawing/2014/main" id="{9E99EAF8-97EC-D8F2-2CF1-E2C29FBFD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1105afc42a3_1_848:notes">
            <a:extLst>
              <a:ext uri="{FF2B5EF4-FFF2-40B4-BE49-F238E27FC236}">
                <a16:creationId xmlns:a16="http://schemas.microsoft.com/office/drawing/2014/main" id="{573B35DC-3E65-F7F0-2915-40A28E2B11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1105afc42a3_1_848:notes">
            <a:extLst>
              <a:ext uri="{FF2B5EF4-FFF2-40B4-BE49-F238E27FC236}">
                <a16:creationId xmlns:a16="http://schemas.microsoft.com/office/drawing/2014/main" id="{60B0C10F-8763-FE43-3329-6F84543901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3165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>
          <a:extLst>
            <a:ext uri="{FF2B5EF4-FFF2-40B4-BE49-F238E27FC236}">
              <a16:creationId xmlns:a16="http://schemas.microsoft.com/office/drawing/2014/main" id="{3A497C22-736D-E8BC-4D33-1A9D38C1D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1105afc42a3_1_848:notes">
            <a:extLst>
              <a:ext uri="{FF2B5EF4-FFF2-40B4-BE49-F238E27FC236}">
                <a16:creationId xmlns:a16="http://schemas.microsoft.com/office/drawing/2014/main" id="{BF6FAB73-640D-A9C2-9477-2F71402489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1105afc42a3_1_848:notes">
            <a:extLst>
              <a:ext uri="{FF2B5EF4-FFF2-40B4-BE49-F238E27FC236}">
                <a16:creationId xmlns:a16="http://schemas.microsoft.com/office/drawing/2014/main" id="{F6E9B672-EA5B-E88C-B163-F1C3D3D14A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4993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0;p2"/>
          <p:cNvGrpSpPr/>
          <p:nvPr/>
        </p:nvGrpSpPr>
        <p:grpSpPr>
          <a:xfrm>
            <a:off x="-1038052" y="-5625"/>
            <a:ext cx="10182052" cy="5147025"/>
            <a:chOff x="-1038052" y="-5625"/>
            <a:chExt cx="10182052" cy="5147025"/>
          </a:xfrm>
        </p:grpSpPr>
        <p:pic>
          <p:nvPicPr>
            <p:cNvPr id="11" name="Google Shape;11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0800000">
              <a:off x="5899725" y="1"/>
              <a:ext cx="3244275" cy="5141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12;p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0800000">
              <a:off x="-1038052" y="-5625"/>
              <a:ext cx="3234004" cy="51435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" name="Google Shape;13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21870" y="0"/>
            <a:ext cx="420690" cy="238294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36375" y="826500"/>
            <a:ext cx="4007100" cy="223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1704000" y="3217475"/>
            <a:ext cx="2291700" cy="6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" name="Google Shape;52;p7"/>
          <p:cNvGrpSpPr/>
          <p:nvPr/>
        </p:nvGrpSpPr>
        <p:grpSpPr>
          <a:xfrm>
            <a:off x="-315398" y="-8375"/>
            <a:ext cx="9959598" cy="5151874"/>
            <a:chOff x="-315398" y="-8375"/>
            <a:chExt cx="9959598" cy="5151874"/>
          </a:xfrm>
        </p:grpSpPr>
        <p:pic>
          <p:nvPicPr>
            <p:cNvPr id="53" name="Google Shape;53;p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0800000" flipH="1">
              <a:off x="5796651" y="-8375"/>
              <a:ext cx="3347347" cy="655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Google Shape;54;p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8585650" y="3172295"/>
              <a:ext cx="1058550" cy="9738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" name="Google Shape;55;p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-203305" y="-1701"/>
              <a:ext cx="420690" cy="23829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flipH="1">
              <a:off x="-315398" y="3713550"/>
              <a:ext cx="965100" cy="14299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" name="Google Shape;57;p7"/>
          <p:cNvSpPr txBox="1">
            <a:spLocks noGrp="1"/>
          </p:cNvSpPr>
          <p:nvPr>
            <p:ph type="title"/>
          </p:nvPr>
        </p:nvSpPr>
        <p:spPr>
          <a:xfrm>
            <a:off x="899181" y="894663"/>
            <a:ext cx="3757200" cy="10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body" idx="1"/>
          </p:nvPr>
        </p:nvSpPr>
        <p:spPr>
          <a:xfrm>
            <a:off x="899181" y="2084938"/>
            <a:ext cx="3761400" cy="21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7"/>
          <p:cNvSpPr>
            <a:spLocks noGrp="1"/>
          </p:cNvSpPr>
          <p:nvPr>
            <p:ph type="pic" idx="2"/>
          </p:nvPr>
        </p:nvSpPr>
        <p:spPr>
          <a:xfrm>
            <a:off x="5094219" y="535000"/>
            <a:ext cx="3150600" cy="4068900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" name="Google Shape;62;p8"/>
          <p:cNvGrpSpPr/>
          <p:nvPr/>
        </p:nvGrpSpPr>
        <p:grpSpPr>
          <a:xfrm>
            <a:off x="-9527" y="-5625"/>
            <a:ext cx="9153527" cy="5147025"/>
            <a:chOff x="-9527" y="-5625"/>
            <a:chExt cx="9153527" cy="5147025"/>
          </a:xfrm>
        </p:grpSpPr>
        <p:pic>
          <p:nvPicPr>
            <p:cNvPr id="63" name="Google Shape;63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5899725" y="1"/>
              <a:ext cx="3244275" cy="5141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-9527" y="-5625"/>
              <a:ext cx="3234004" cy="51435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5" name="Google Shape;65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3092" y="-5625"/>
            <a:ext cx="420690" cy="2382949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8"/>
          <p:cNvSpPr txBox="1">
            <a:spLocks noGrp="1"/>
          </p:cNvSpPr>
          <p:nvPr>
            <p:ph type="title"/>
          </p:nvPr>
        </p:nvSpPr>
        <p:spPr>
          <a:xfrm>
            <a:off x="715100" y="1307100"/>
            <a:ext cx="4039800" cy="252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" name="Google Shape;69;p9"/>
          <p:cNvGrpSpPr/>
          <p:nvPr/>
        </p:nvGrpSpPr>
        <p:grpSpPr>
          <a:xfrm>
            <a:off x="-1038052" y="-5625"/>
            <a:ext cx="10182052" cy="5147025"/>
            <a:chOff x="-1038052" y="-5625"/>
            <a:chExt cx="10182052" cy="5147025"/>
          </a:xfrm>
        </p:grpSpPr>
        <p:pic>
          <p:nvPicPr>
            <p:cNvPr id="70" name="Google Shape;70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0800000">
              <a:off x="5899725" y="1"/>
              <a:ext cx="3244275" cy="5141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0800000">
              <a:off x="-1038052" y="-5625"/>
              <a:ext cx="3234004" cy="51435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2" name="Google Shape;72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21870" y="0"/>
            <a:ext cx="420690" cy="2382949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9"/>
          <p:cNvSpPr txBox="1">
            <a:spLocks noGrp="1"/>
          </p:cNvSpPr>
          <p:nvPr>
            <p:ph type="title"/>
          </p:nvPr>
        </p:nvSpPr>
        <p:spPr>
          <a:xfrm>
            <a:off x="4369525" y="1227100"/>
            <a:ext cx="4059300" cy="21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subTitle" idx="1"/>
          </p:nvPr>
        </p:nvSpPr>
        <p:spPr>
          <a:xfrm>
            <a:off x="4369589" y="3416900"/>
            <a:ext cx="4059300" cy="4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>
            <a:spLocks noGrp="1"/>
          </p:cNvSpPr>
          <p:nvPr>
            <p:ph type="pic" idx="2"/>
          </p:nvPr>
        </p:nvSpPr>
        <p:spPr>
          <a:xfrm>
            <a:off x="100" y="-150"/>
            <a:ext cx="9144000" cy="5143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77" name="Google Shape;77;p10"/>
          <p:cNvGrpSpPr/>
          <p:nvPr/>
        </p:nvGrpSpPr>
        <p:grpSpPr>
          <a:xfrm>
            <a:off x="-13092" y="-731508"/>
            <a:ext cx="9821959" cy="5947408"/>
            <a:chOff x="-13092" y="-731508"/>
            <a:chExt cx="9821959" cy="5947408"/>
          </a:xfrm>
        </p:grpSpPr>
        <p:pic>
          <p:nvPicPr>
            <p:cNvPr id="78" name="Google Shape;78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13092" y="-5625"/>
              <a:ext cx="420690" cy="23829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Google Shape;79;p1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1" y="4560075"/>
              <a:ext cx="3347347" cy="655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Google Shape;80;p1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8519252" y="3592821"/>
              <a:ext cx="1058544" cy="1568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" name="Google Shape;81;p1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2252336">
              <a:off x="7573275" y="-180175"/>
              <a:ext cx="2151749" cy="10064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2" name="Google Shape;82;p10"/>
          <p:cNvSpPr/>
          <p:nvPr/>
        </p:nvSpPr>
        <p:spPr>
          <a:xfrm>
            <a:off x="715100" y="3241300"/>
            <a:ext cx="3715500" cy="112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iro Medium"/>
              <a:ea typeface="Cairo Medium"/>
              <a:cs typeface="Cairo Medium"/>
              <a:sym typeface="Cairo Medium"/>
            </a:endParaRPr>
          </a:p>
        </p:txBody>
      </p:sp>
      <p:sp>
        <p:nvSpPr>
          <p:cNvPr id="83" name="Google Shape;83;p10"/>
          <p:cNvSpPr txBox="1">
            <a:spLocks noGrp="1"/>
          </p:cNvSpPr>
          <p:nvPr>
            <p:ph type="title"/>
          </p:nvPr>
        </p:nvSpPr>
        <p:spPr>
          <a:xfrm>
            <a:off x="811944" y="3319750"/>
            <a:ext cx="3483600" cy="968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9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" name="Google Shape;123;p15"/>
          <p:cNvGrpSpPr/>
          <p:nvPr/>
        </p:nvGrpSpPr>
        <p:grpSpPr>
          <a:xfrm>
            <a:off x="-315398" y="-8375"/>
            <a:ext cx="9959598" cy="5151874"/>
            <a:chOff x="-315398" y="-8375"/>
            <a:chExt cx="9959598" cy="5151874"/>
          </a:xfrm>
        </p:grpSpPr>
        <p:pic>
          <p:nvPicPr>
            <p:cNvPr id="124" name="Google Shape;124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0800000" flipH="1">
              <a:off x="5796651" y="-8375"/>
              <a:ext cx="3347347" cy="655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8585650" y="3172295"/>
              <a:ext cx="1058550" cy="9738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-203305" y="0"/>
              <a:ext cx="420690" cy="23829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" name="Google Shape;127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flipH="1">
              <a:off x="-315398" y="3713550"/>
              <a:ext cx="965100" cy="14299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8" name="Google Shape;128;p15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5"/>
          <p:cNvSpPr txBox="1">
            <a:spLocks noGrp="1"/>
          </p:cNvSpPr>
          <p:nvPr>
            <p:ph type="subTitle" idx="1"/>
          </p:nvPr>
        </p:nvSpPr>
        <p:spPr>
          <a:xfrm>
            <a:off x="714900" y="1043863"/>
            <a:ext cx="7713900" cy="11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u="sng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6" name="Google Shape;226;p23"/>
          <p:cNvGrpSpPr/>
          <p:nvPr/>
        </p:nvGrpSpPr>
        <p:grpSpPr>
          <a:xfrm>
            <a:off x="-203305" y="-731508"/>
            <a:ext cx="10012173" cy="5947408"/>
            <a:chOff x="-203305" y="-731508"/>
            <a:chExt cx="10012173" cy="5947408"/>
          </a:xfrm>
        </p:grpSpPr>
        <p:pic>
          <p:nvPicPr>
            <p:cNvPr id="227" name="Google Shape;227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1" y="4560075"/>
              <a:ext cx="3347347" cy="655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8" name="Google Shape;228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-203305" y="0"/>
              <a:ext cx="420690" cy="23829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9" name="Google Shape;229;p2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flipH="1">
              <a:off x="8519252" y="3575100"/>
              <a:ext cx="1058544" cy="1568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0" name="Google Shape;230;p2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2252336">
              <a:off x="7573275" y="-180175"/>
              <a:ext cx="2151749" cy="10064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3" name="Google Shape;233;p24"/>
          <p:cNvGrpSpPr/>
          <p:nvPr/>
        </p:nvGrpSpPr>
        <p:grpSpPr>
          <a:xfrm flipH="1">
            <a:off x="-9527" y="-5625"/>
            <a:ext cx="9153527" cy="5147025"/>
            <a:chOff x="-9527" y="-5625"/>
            <a:chExt cx="9153527" cy="5147025"/>
          </a:xfrm>
        </p:grpSpPr>
        <p:pic>
          <p:nvPicPr>
            <p:cNvPr id="234" name="Google Shape;234;p2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5899725" y="1"/>
              <a:ext cx="3244275" cy="5141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24"/>
            <p:cNvPicPr preferRelativeResize="0"/>
            <p:nvPr/>
          </p:nvPicPr>
          <p:blipFill rotWithShape="1">
            <a:blip r:embed="rId4">
              <a:alphaModFix/>
            </a:blip>
            <a:srcRect l="318" b="318"/>
            <a:stretch/>
          </p:blipFill>
          <p:spPr>
            <a:xfrm flipH="1">
              <a:off x="-9527" y="-5625"/>
              <a:ext cx="3234004" cy="514350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6" name="Google Shape;236;p24"/>
          <p:cNvGrpSpPr/>
          <p:nvPr/>
        </p:nvGrpSpPr>
        <p:grpSpPr>
          <a:xfrm>
            <a:off x="-315398" y="-8375"/>
            <a:ext cx="9959598" cy="5151874"/>
            <a:chOff x="-315398" y="-8375"/>
            <a:chExt cx="9959598" cy="5151874"/>
          </a:xfrm>
        </p:grpSpPr>
        <p:pic>
          <p:nvPicPr>
            <p:cNvPr id="237" name="Google Shape;237;p2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0800000" flipH="1">
              <a:off x="5796651" y="-8375"/>
              <a:ext cx="3347347" cy="655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flipH="1">
              <a:off x="8585650" y="3172295"/>
              <a:ext cx="1058550" cy="9738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9" name="Google Shape;239;p2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-203305" y="0"/>
              <a:ext cx="420690" cy="23829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0" name="Google Shape;240;p2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flipH="1">
              <a:off x="-315398" y="3713550"/>
              <a:ext cx="965100" cy="14299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 SemiBold"/>
              <a:buNone/>
              <a:defRPr sz="3000">
                <a:solidFill>
                  <a:schemeClr val="dk1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●"/>
              <a:defRPr sz="1200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○"/>
              <a:defRPr sz="1200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■"/>
              <a:defRPr sz="1200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●"/>
              <a:defRPr sz="1200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○"/>
              <a:defRPr sz="1200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■"/>
              <a:defRPr sz="1200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●"/>
              <a:defRPr sz="1200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○"/>
              <a:defRPr sz="1200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■"/>
              <a:defRPr sz="1200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5" r:id="rId4"/>
    <p:sldLayoutId id="2147483656" r:id="rId5"/>
    <p:sldLayoutId id="2147483658" r:id="rId6"/>
    <p:sldLayoutId id="2147483661" r:id="rId7"/>
    <p:sldLayoutId id="2147483669" r:id="rId8"/>
    <p:sldLayoutId id="2147483670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28"/>
          <p:cNvGrpSpPr/>
          <p:nvPr/>
        </p:nvGrpSpPr>
        <p:grpSpPr>
          <a:xfrm>
            <a:off x="4669526" y="152200"/>
            <a:ext cx="4234724" cy="5226201"/>
            <a:chOff x="4669526" y="152200"/>
            <a:chExt cx="4234724" cy="5226201"/>
          </a:xfrm>
        </p:grpSpPr>
        <p:pic>
          <p:nvPicPr>
            <p:cNvPr id="254" name="Google Shape;254;p28"/>
            <p:cNvPicPr preferRelativeResize="0"/>
            <p:nvPr/>
          </p:nvPicPr>
          <p:blipFill rotWithShape="1">
            <a:blip r:embed="rId3">
              <a:alphaModFix/>
            </a:blip>
            <a:srcRect t="79" b="69"/>
            <a:stretch/>
          </p:blipFill>
          <p:spPr>
            <a:xfrm>
              <a:off x="4669526" y="152200"/>
              <a:ext cx="2867148" cy="2665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5" name="Google Shape;255;p2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081025" y="942100"/>
              <a:ext cx="3004475" cy="3510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6" name="Google Shape;256;p2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41800" y="1032875"/>
              <a:ext cx="762450" cy="20376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p2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709075" y="1790700"/>
              <a:ext cx="2195175" cy="35877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1" name="Google Shape;251;p28"/>
          <p:cNvSpPr txBox="1">
            <a:spLocks noGrp="1"/>
          </p:cNvSpPr>
          <p:nvPr>
            <p:ph type="ctrTitle"/>
          </p:nvPr>
        </p:nvSpPr>
        <p:spPr>
          <a:xfrm>
            <a:off x="736374" y="836700"/>
            <a:ext cx="4967195" cy="223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/>
              <a:t>Pemberdayaan</a:t>
            </a:r>
            <a:r>
              <a:rPr lang="en-US" sz="2800" b="1" dirty="0"/>
              <a:t> AI pada </a:t>
            </a:r>
            <a:r>
              <a:rPr lang="en-US" sz="2800" b="1" dirty="0" err="1"/>
              <a:t>Pelayanan</a:t>
            </a:r>
            <a:r>
              <a:rPr lang="en-US" sz="2800" b="1" dirty="0"/>
              <a:t> Farmasi </a:t>
            </a:r>
            <a:r>
              <a:rPr lang="en-US" sz="2800" b="1" dirty="0" err="1"/>
              <a:t>Komprehensif</a:t>
            </a:r>
            <a:r>
              <a:rPr lang="en-US" sz="2800" b="1" dirty="0"/>
              <a:t> dan </a:t>
            </a:r>
            <a:r>
              <a:rPr lang="en-US" sz="2800" b="1" dirty="0" err="1"/>
              <a:t>Simultan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Kecepatan</a:t>
            </a:r>
            <a:r>
              <a:rPr lang="en-US" sz="2800" b="1" dirty="0"/>
              <a:t> dan </a:t>
            </a:r>
            <a:r>
              <a:rPr lang="en-US" sz="2800" b="1" dirty="0" err="1"/>
              <a:t>Keselamatan</a:t>
            </a:r>
            <a:endParaRPr sz="2400" b="1" dirty="0"/>
          </a:p>
        </p:txBody>
      </p:sp>
      <p:sp>
        <p:nvSpPr>
          <p:cNvPr id="252" name="Google Shape;252;p28"/>
          <p:cNvSpPr txBox="1">
            <a:spLocks noGrp="1"/>
          </p:cNvSpPr>
          <p:nvPr>
            <p:ph type="subTitle" idx="1"/>
          </p:nvPr>
        </p:nvSpPr>
        <p:spPr>
          <a:xfrm>
            <a:off x="736374" y="3407899"/>
            <a:ext cx="5258026" cy="11505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000" u="sng" dirty="0"/>
              <a:t>B</a:t>
            </a:r>
            <a:r>
              <a:rPr lang="en" sz="2000" u="sng" dirty="0"/>
              <a:t>y: Prof. Dr. apt. Keri Lestari, M.Si.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Guru Besar </a:t>
            </a:r>
            <a:r>
              <a:rPr lang="en-US" sz="1400" dirty="0" err="1"/>
              <a:t>Farmakologi</a:t>
            </a:r>
            <a:r>
              <a:rPr lang="en-US" sz="1400" dirty="0"/>
              <a:t> dan Farmasi Klinik UNPAD</a:t>
            </a:r>
          </a:p>
          <a:p>
            <a:pPr marL="0" lvl="0" indent="0"/>
            <a:r>
              <a:rPr lang="en-US" sz="1400" dirty="0"/>
              <a:t>Wakil </a:t>
            </a:r>
            <a:r>
              <a:rPr lang="en-US" sz="1400" dirty="0" err="1"/>
              <a:t>Ketua</a:t>
            </a:r>
            <a:r>
              <a:rPr lang="en-US" sz="1400" dirty="0"/>
              <a:t> Umum PP IAI </a:t>
            </a:r>
            <a:r>
              <a:rPr lang="en-ID" sz="1400" dirty="0" err="1"/>
              <a:t>Bidang</a:t>
            </a:r>
            <a:r>
              <a:rPr lang="en-ID" sz="1400" dirty="0"/>
              <a:t> </a:t>
            </a:r>
            <a:r>
              <a:rPr lang="en-ID" sz="1400" dirty="0" err="1"/>
              <a:t>Apoteker</a:t>
            </a:r>
            <a:r>
              <a:rPr lang="en-ID" sz="1400" dirty="0"/>
              <a:t> Advance &amp; </a:t>
            </a:r>
            <a:r>
              <a:rPr lang="en-ID" sz="1400" dirty="0" err="1"/>
              <a:t>Spesialis</a:t>
            </a:r>
            <a:endParaRPr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875A5-63CF-12CA-450F-03BF1B63F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04B8442-CF40-4BE0-5DFC-495108F03A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9999" y="1856662"/>
            <a:ext cx="3793450" cy="2423237"/>
          </a:xfrm>
        </p:spPr>
        <p:txBody>
          <a:bodyPr/>
          <a:lstStyle/>
          <a:p>
            <a:pPr marL="152400" indent="0">
              <a:buNone/>
            </a:pPr>
            <a:r>
              <a:rPr lang="en-ID" sz="1400" b="1" dirty="0" err="1"/>
              <a:t>Potensi</a:t>
            </a:r>
            <a:r>
              <a:rPr lang="en-ID" sz="1400" b="1" dirty="0"/>
              <a:t> Integrasi AI</a:t>
            </a:r>
          </a:p>
          <a:p>
            <a:r>
              <a:rPr lang="en-ID" sz="1400" dirty="0" err="1"/>
              <a:t>Deteksi</a:t>
            </a:r>
            <a:r>
              <a:rPr lang="en-ID" sz="1400" dirty="0"/>
              <a:t> </a:t>
            </a:r>
            <a:r>
              <a:rPr lang="en-ID" sz="1400" dirty="0" err="1"/>
              <a:t>sinyal</a:t>
            </a:r>
            <a:r>
              <a:rPr lang="en-ID" sz="1400" dirty="0"/>
              <a:t> </a:t>
            </a:r>
            <a:r>
              <a:rPr lang="en-ID" sz="1400" dirty="0" err="1"/>
              <a:t>efek</a:t>
            </a:r>
            <a:r>
              <a:rPr lang="en-ID" sz="1400" dirty="0"/>
              <a:t> </a:t>
            </a:r>
            <a:r>
              <a:rPr lang="en-ID" sz="1400" dirty="0" err="1"/>
              <a:t>samping</a:t>
            </a:r>
            <a:r>
              <a:rPr lang="en-ID" sz="1400" dirty="0"/>
              <a:t> </a:t>
            </a:r>
            <a:r>
              <a:rPr lang="en-ID" sz="1400" dirty="0" err="1"/>
              <a:t>obat</a:t>
            </a:r>
            <a:r>
              <a:rPr lang="en-ID" sz="1400" dirty="0"/>
              <a:t> </a:t>
            </a:r>
          </a:p>
          <a:p>
            <a:r>
              <a:rPr lang="en-ID" sz="1400" dirty="0" err="1"/>
              <a:t>Analisis</a:t>
            </a:r>
            <a:r>
              <a:rPr lang="en-ID" sz="1400" dirty="0"/>
              <a:t> </a:t>
            </a:r>
            <a:r>
              <a:rPr lang="en-ID" sz="1400" dirty="0" err="1"/>
              <a:t>laporan</a:t>
            </a:r>
            <a:r>
              <a:rPr lang="en-ID" sz="1400" dirty="0"/>
              <a:t> adverse event </a:t>
            </a:r>
          </a:p>
          <a:p>
            <a:r>
              <a:rPr lang="en-ID" sz="1400" dirty="0" err="1"/>
              <a:t>Pemantauan</a:t>
            </a:r>
            <a:r>
              <a:rPr lang="en-ID" sz="1400" dirty="0"/>
              <a:t> media </a:t>
            </a:r>
            <a:r>
              <a:rPr lang="en-ID" sz="1400" dirty="0" err="1"/>
              <a:t>sosial</a:t>
            </a:r>
            <a:r>
              <a:rPr lang="en-ID" sz="1400" dirty="0"/>
              <a:t> dan </a:t>
            </a:r>
            <a:r>
              <a:rPr lang="en-ID" sz="1400" dirty="0" err="1"/>
              <a:t>rekam</a:t>
            </a:r>
            <a:r>
              <a:rPr lang="en-ID" sz="1400" dirty="0"/>
              <a:t> </a:t>
            </a:r>
            <a:r>
              <a:rPr lang="en-ID" sz="1400" dirty="0" err="1"/>
              <a:t>medis</a:t>
            </a:r>
            <a:r>
              <a:rPr lang="en-ID" sz="1400" dirty="0"/>
              <a:t> </a:t>
            </a:r>
            <a:r>
              <a:rPr lang="en-ID" sz="1400" dirty="0" err="1"/>
              <a:t>elektronik</a:t>
            </a:r>
            <a:r>
              <a:rPr lang="en-ID" sz="1400" dirty="0"/>
              <a:t> </a:t>
            </a:r>
          </a:p>
          <a:p>
            <a:r>
              <a:rPr lang="en-ID" sz="1400" dirty="0" err="1"/>
              <a:t>Identifikasi</a:t>
            </a:r>
            <a:r>
              <a:rPr lang="en-ID" sz="1400" dirty="0"/>
              <a:t> </a:t>
            </a:r>
            <a:r>
              <a:rPr lang="en-ID" sz="1400" dirty="0" err="1"/>
              <a:t>pola</a:t>
            </a:r>
            <a:r>
              <a:rPr lang="en-ID" sz="1400" dirty="0"/>
              <a:t> </a:t>
            </a:r>
            <a:r>
              <a:rPr lang="en-ID" sz="1400" dirty="0" err="1"/>
              <a:t>keamanan</a:t>
            </a:r>
            <a:r>
              <a:rPr lang="en-ID" sz="1400" dirty="0"/>
              <a:t> </a:t>
            </a:r>
            <a:r>
              <a:rPr lang="en-ID" sz="1400" dirty="0" err="1"/>
              <a:t>obat</a:t>
            </a:r>
            <a:r>
              <a:rPr lang="en-ID" sz="1400" dirty="0"/>
              <a:t> </a:t>
            </a:r>
          </a:p>
          <a:p>
            <a:pPr marL="152400" indent="0">
              <a:buNone/>
            </a:pPr>
            <a:endParaRPr lang="en-ID" sz="1400" b="1" dirty="0"/>
          </a:p>
          <a:p>
            <a:pPr marL="152400" indent="0">
              <a:buNone/>
            </a:pPr>
            <a:r>
              <a:rPr lang="en-ID" sz="1400" b="1" dirty="0"/>
              <a:t>Manfaat</a:t>
            </a:r>
          </a:p>
          <a:p>
            <a:r>
              <a:rPr lang="en-ID" sz="1400" dirty="0" err="1"/>
              <a:t>Deteksi</a:t>
            </a:r>
            <a:r>
              <a:rPr lang="en-ID" sz="1400" dirty="0"/>
              <a:t> </a:t>
            </a:r>
            <a:r>
              <a:rPr lang="en-ID" sz="1400" dirty="0" err="1"/>
              <a:t>dini</a:t>
            </a:r>
            <a:r>
              <a:rPr lang="en-ID" sz="1400" dirty="0"/>
              <a:t> </a:t>
            </a:r>
            <a:r>
              <a:rPr lang="en-ID" sz="1400" dirty="0" err="1"/>
              <a:t>masalah</a:t>
            </a:r>
            <a:r>
              <a:rPr lang="en-ID" sz="1400" dirty="0"/>
              <a:t> </a:t>
            </a:r>
            <a:r>
              <a:rPr lang="en-ID" sz="1400" dirty="0" err="1"/>
              <a:t>keamanan</a:t>
            </a:r>
            <a:r>
              <a:rPr lang="en-ID" sz="1400" dirty="0"/>
              <a:t> </a:t>
            </a:r>
            <a:r>
              <a:rPr lang="en-ID" sz="1400" dirty="0" err="1"/>
              <a:t>obat</a:t>
            </a:r>
            <a:r>
              <a:rPr lang="en-ID" sz="1400" dirty="0"/>
              <a:t> </a:t>
            </a:r>
          </a:p>
          <a:p>
            <a:r>
              <a:rPr lang="en-ID" sz="1400" dirty="0" err="1"/>
              <a:t>Peningkatan</a:t>
            </a:r>
            <a:r>
              <a:rPr lang="en-ID" sz="1400" dirty="0"/>
              <a:t> </a:t>
            </a:r>
            <a:r>
              <a:rPr lang="en-ID" sz="1400" dirty="0" err="1"/>
              <a:t>kualitas</a:t>
            </a:r>
            <a:r>
              <a:rPr lang="en-ID" sz="1400" dirty="0"/>
              <a:t> </a:t>
            </a:r>
            <a:r>
              <a:rPr lang="en-ID" sz="1400" dirty="0" err="1"/>
              <a:t>pelaporan</a:t>
            </a:r>
            <a:r>
              <a:rPr lang="en-ID" sz="1400" dirty="0"/>
              <a:t> </a:t>
            </a:r>
          </a:p>
          <a:p>
            <a:r>
              <a:rPr lang="en-ID" sz="1400" dirty="0" err="1"/>
              <a:t>Perlindungan</a:t>
            </a:r>
            <a:r>
              <a:rPr lang="en-ID" sz="1400" dirty="0"/>
              <a:t> </a:t>
            </a:r>
            <a:r>
              <a:rPr lang="en-ID" sz="1400" dirty="0" err="1"/>
              <a:t>pasien</a:t>
            </a:r>
            <a:r>
              <a:rPr lang="en-ID" sz="1400" dirty="0"/>
              <a:t> yang </a:t>
            </a:r>
            <a:r>
              <a:rPr lang="en-ID" sz="1400" dirty="0" err="1"/>
              <a:t>lebih</a:t>
            </a:r>
            <a:r>
              <a:rPr lang="en-ID" sz="1400" dirty="0"/>
              <a:t> </a:t>
            </a:r>
            <a:r>
              <a:rPr lang="en-ID" sz="1400" dirty="0" err="1"/>
              <a:t>baik</a:t>
            </a:r>
            <a:r>
              <a:rPr lang="en-ID" sz="1400" dirty="0"/>
              <a:t>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B24EB2F-A62C-DC01-9F54-4860F2542B6D}"/>
              </a:ext>
            </a:extLst>
          </p:cNvPr>
          <p:cNvSpPr/>
          <p:nvPr/>
        </p:nvSpPr>
        <p:spPr>
          <a:xfrm>
            <a:off x="2770550" y="1079501"/>
            <a:ext cx="3602900" cy="5727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b="1" dirty="0"/>
              <a:t>Area 5: Pharmacovigilance</a:t>
            </a:r>
          </a:p>
        </p:txBody>
      </p:sp>
    </p:spTree>
    <p:extLst>
      <p:ext uri="{BB962C8B-B14F-4D97-AF65-F5344CB8AC3E}">
        <p14:creationId xmlns:p14="http://schemas.microsoft.com/office/powerpoint/2010/main" val="2141792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>
          <a:extLst>
            <a:ext uri="{FF2B5EF4-FFF2-40B4-BE49-F238E27FC236}">
              <a16:creationId xmlns:a16="http://schemas.microsoft.com/office/drawing/2014/main" id="{C048E3D4-FBD4-7223-2ECD-B3D1B1FB7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48">
            <a:extLst>
              <a:ext uri="{FF2B5EF4-FFF2-40B4-BE49-F238E27FC236}">
                <a16:creationId xmlns:a16="http://schemas.microsoft.com/office/drawing/2014/main" id="{340CA7EE-677A-0B92-A241-B9450ED799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D" dirty="0"/>
              <a:t>AI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Deteksi</a:t>
            </a:r>
            <a:r>
              <a:rPr lang="en-ID" dirty="0"/>
              <a:t> Medication Error dan Drug-Related Problems (DRPs)</a:t>
            </a:r>
            <a:endParaRPr dirty="0"/>
          </a:p>
        </p:txBody>
      </p:sp>
      <p:sp>
        <p:nvSpPr>
          <p:cNvPr id="600" name="Google Shape;600;p48">
            <a:extLst>
              <a:ext uri="{FF2B5EF4-FFF2-40B4-BE49-F238E27FC236}">
                <a16:creationId xmlns:a16="http://schemas.microsoft.com/office/drawing/2014/main" id="{83543C69-7FA9-6F19-6626-8681CF0A763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24601" y="1668866"/>
            <a:ext cx="3844199" cy="34746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400" indent="0">
              <a:buNone/>
            </a:pPr>
            <a:r>
              <a:rPr lang="en-ID" sz="1600" b="1" u="none" dirty="0" err="1"/>
              <a:t>Mengapa</a:t>
            </a:r>
            <a:r>
              <a:rPr lang="en-ID" sz="1600" b="1" u="none" dirty="0"/>
              <a:t> </a:t>
            </a:r>
            <a:r>
              <a:rPr lang="en-ID" sz="1600" b="1" u="none" dirty="0" err="1"/>
              <a:t>Diperlukan</a:t>
            </a:r>
            <a:r>
              <a:rPr lang="en-ID" sz="1600" b="1" u="none" dirty="0"/>
              <a:t>?</a:t>
            </a:r>
          </a:p>
          <a:p>
            <a:pPr marL="152400" indent="0">
              <a:buNone/>
            </a:pPr>
            <a:r>
              <a:rPr lang="en-ID" sz="1600" u="none" dirty="0"/>
              <a:t>Medication error dan DRPs </a:t>
            </a:r>
            <a:r>
              <a:rPr lang="en-ID" sz="1600" u="none" dirty="0" err="1"/>
              <a:t>merupakan</a:t>
            </a:r>
            <a:r>
              <a:rPr lang="en-ID" sz="1600" u="none" dirty="0"/>
              <a:t> </a:t>
            </a:r>
            <a:r>
              <a:rPr lang="en-ID" sz="1600" u="none" dirty="0" err="1"/>
              <a:t>penyebab</a:t>
            </a:r>
            <a:r>
              <a:rPr lang="en-ID" sz="1600" u="none" dirty="0"/>
              <a:t> </a:t>
            </a:r>
            <a:r>
              <a:rPr lang="en-ID" sz="1600" u="none" dirty="0" err="1"/>
              <a:t>utama</a:t>
            </a:r>
            <a:r>
              <a:rPr lang="en-ID" sz="1600" u="none" dirty="0"/>
              <a:t> </a:t>
            </a:r>
            <a:r>
              <a:rPr lang="en-ID" sz="1600" u="none" dirty="0" err="1"/>
              <a:t>kejadian</a:t>
            </a:r>
            <a:r>
              <a:rPr lang="en-ID" sz="1600" u="none" dirty="0"/>
              <a:t> yang </a:t>
            </a:r>
            <a:r>
              <a:rPr lang="en-ID" sz="1600" u="none" dirty="0" err="1"/>
              <a:t>dapat</a:t>
            </a:r>
            <a:r>
              <a:rPr lang="en-ID" sz="1600" u="none" dirty="0"/>
              <a:t> </a:t>
            </a:r>
            <a:r>
              <a:rPr lang="en-ID" sz="1600" u="none" dirty="0" err="1"/>
              <a:t>membahayakan</a:t>
            </a:r>
            <a:r>
              <a:rPr lang="en-ID" sz="1600" u="none" dirty="0"/>
              <a:t> </a:t>
            </a:r>
            <a:r>
              <a:rPr lang="en-ID" sz="1600" u="none" dirty="0" err="1"/>
              <a:t>pasien</a:t>
            </a:r>
            <a:r>
              <a:rPr lang="en-ID" sz="1600" u="none" dirty="0"/>
              <a:t>, </a:t>
            </a:r>
            <a:r>
              <a:rPr lang="en-ID" sz="1600" u="none" dirty="0" err="1"/>
              <a:t>meningkatkan</a:t>
            </a:r>
            <a:r>
              <a:rPr lang="en-ID" sz="1600" u="none" dirty="0"/>
              <a:t> lama </a:t>
            </a:r>
            <a:r>
              <a:rPr lang="en-ID" sz="1600" u="none" dirty="0" err="1"/>
              <a:t>rawat</a:t>
            </a:r>
            <a:r>
              <a:rPr lang="en-ID" sz="1600" u="none" dirty="0"/>
              <a:t> </a:t>
            </a:r>
            <a:r>
              <a:rPr lang="en-ID" sz="1600" u="none" dirty="0" err="1"/>
              <a:t>inap</a:t>
            </a:r>
            <a:r>
              <a:rPr lang="en-ID" sz="1600" u="none" dirty="0"/>
              <a:t>, </a:t>
            </a:r>
            <a:r>
              <a:rPr lang="en-ID" sz="1600" u="none" dirty="0" err="1"/>
              <a:t>serta</a:t>
            </a:r>
            <a:r>
              <a:rPr lang="en-ID" sz="1600" u="none" dirty="0"/>
              <a:t> </a:t>
            </a:r>
            <a:r>
              <a:rPr lang="en-ID" sz="1600" u="none" dirty="0" err="1"/>
              <a:t>menambah</a:t>
            </a:r>
            <a:r>
              <a:rPr lang="en-ID" sz="1600" u="none" dirty="0"/>
              <a:t> </a:t>
            </a:r>
            <a:r>
              <a:rPr lang="en-ID" sz="1600" u="none" dirty="0" err="1"/>
              <a:t>biaya</a:t>
            </a:r>
            <a:r>
              <a:rPr lang="en-ID" sz="1600" u="none" dirty="0"/>
              <a:t> </a:t>
            </a:r>
            <a:r>
              <a:rPr lang="en-ID" sz="1600" u="none" dirty="0" err="1"/>
              <a:t>pelayanan</a:t>
            </a:r>
            <a:r>
              <a:rPr lang="en-ID" sz="1600" u="none" dirty="0"/>
              <a:t> </a:t>
            </a:r>
            <a:r>
              <a:rPr lang="en-ID" sz="1600" u="none" dirty="0" err="1"/>
              <a:t>kesehatan</a:t>
            </a:r>
            <a:r>
              <a:rPr lang="en-ID" sz="1600" u="none" dirty="0"/>
              <a:t>.</a:t>
            </a:r>
          </a:p>
          <a:p>
            <a:pPr marL="152400" indent="0">
              <a:buNone/>
            </a:pPr>
            <a:endParaRPr lang="en-ID" sz="1600" u="none" dirty="0"/>
          </a:p>
          <a:p>
            <a:pPr marL="152400" indent="0">
              <a:buNone/>
            </a:pPr>
            <a:r>
              <a:rPr lang="en-ID" sz="1600" b="1" u="none" dirty="0"/>
              <a:t>Outcome</a:t>
            </a:r>
          </a:p>
          <a:p>
            <a:r>
              <a:rPr lang="en-ID" sz="1600" u="none" dirty="0"/>
              <a:t>✅ </a:t>
            </a:r>
            <a:r>
              <a:rPr lang="en-ID" sz="1600" u="none" dirty="0" err="1"/>
              <a:t>Mengurangi</a:t>
            </a:r>
            <a:r>
              <a:rPr lang="en-ID" sz="1600" u="none" dirty="0"/>
              <a:t> medication error</a:t>
            </a:r>
          </a:p>
          <a:p>
            <a:r>
              <a:rPr lang="en-ID" sz="1600" u="none" dirty="0"/>
              <a:t>✅ </a:t>
            </a:r>
            <a:r>
              <a:rPr lang="en-ID" sz="1600" u="none" dirty="0" err="1"/>
              <a:t>Meningkatkan</a:t>
            </a:r>
            <a:r>
              <a:rPr lang="en-ID" sz="1600" u="none" dirty="0"/>
              <a:t> </a:t>
            </a:r>
            <a:r>
              <a:rPr lang="en-ID" sz="1600" u="none" dirty="0" err="1"/>
              <a:t>keselamatan</a:t>
            </a:r>
            <a:r>
              <a:rPr lang="en-ID" sz="1600" u="none" dirty="0"/>
              <a:t> </a:t>
            </a:r>
            <a:r>
              <a:rPr lang="en-ID" sz="1600" u="none" dirty="0" err="1"/>
              <a:t>pasien</a:t>
            </a:r>
            <a:endParaRPr lang="en-ID" sz="1600" u="none" dirty="0"/>
          </a:p>
          <a:p>
            <a:r>
              <a:rPr lang="en-ID" sz="1600" u="none" dirty="0"/>
              <a:t>✅ </a:t>
            </a:r>
            <a:r>
              <a:rPr lang="en-ID" sz="1600" u="none" dirty="0" err="1"/>
              <a:t>Mendukung</a:t>
            </a:r>
            <a:r>
              <a:rPr lang="en-ID" sz="1600" u="none" dirty="0"/>
              <a:t> </a:t>
            </a:r>
            <a:r>
              <a:rPr lang="en-ID" sz="1600" u="none" dirty="0" err="1"/>
              <a:t>keputusan</a:t>
            </a:r>
            <a:r>
              <a:rPr lang="en-ID" sz="1600" u="none" dirty="0"/>
              <a:t> </a:t>
            </a:r>
            <a:r>
              <a:rPr lang="en-ID" sz="1600" u="none" dirty="0" err="1"/>
              <a:t>klinis</a:t>
            </a:r>
            <a:r>
              <a:rPr lang="en-ID" sz="1600" u="none" dirty="0"/>
              <a:t> </a:t>
            </a:r>
            <a:r>
              <a:rPr lang="en-ID" sz="1600" u="none" dirty="0" err="1"/>
              <a:t>apoteker</a:t>
            </a:r>
            <a:endParaRPr lang="en-ID" sz="1600" u="none" dirty="0"/>
          </a:p>
        </p:txBody>
      </p:sp>
      <p:sp>
        <p:nvSpPr>
          <p:cNvPr id="2" name="Google Shape;600;p48">
            <a:extLst>
              <a:ext uri="{FF2B5EF4-FFF2-40B4-BE49-F238E27FC236}">
                <a16:creationId xmlns:a16="http://schemas.microsoft.com/office/drawing/2014/main" id="{69223114-BD90-9457-3475-4B93F3F5C24A}"/>
              </a:ext>
            </a:extLst>
          </p:cNvPr>
          <p:cNvSpPr txBox="1">
            <a:spLocks/>
          </p:cNvSpPr>
          <p:nvPr/>
        </p:nvSpPr>
        <p:spPr>
          <a:xfrm>
            <a:off x="4775202" y="1668866"/>
            <a:ext cx="4457700" cy="11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●"/>
              <a:defRPr sz="1200" b="0" i="0" u="sng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○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■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●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○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■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●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○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■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9pPr>
          </a:lstStyle>
          <a:p>
            <a:pPr marL="152400" indent="0">
              <a:buFont typeface="Cairo Medium"/>
              <a:buNone/>
            </a:pPr>
            <a:r>
              <a:rPr lang="en-ID" sz="1400" b="1" u="none" dirty="0"/>
              <a:t>Peran AI</a:t>
            </a:r>
          </a:p>
          <a:p>
            <a:pPr marL="152400" indent="0">
              <a:buNone/>
            </a:pPr>
            <a:r>
              <a:rPr lang="en-ID" sz="1400" u="none" dirty="0"/>
              <a:t>🧠 </a:t>
            </a:r>
            <a:r>
              <a:rPr lang="en-ID" sz="1400" b="1" u="none" dirty="0" err="1"/>
              <a:t>Analisis</a:t>
            </a:r>
            <a:r>
              <a:rPr lang="en-ID" sz="1400" b="1" u="none" dirty="0"/>
              <a:t> </a:t>
            </a:r>
            <a:r>
              <a:rPr lang="en-ID" sz="1400" b="1" u="none" dirty="0" err="1"/>
              <a:t>resep</a:t>
            </a:r>
            <a:r>
              <a:rPr lang="en-ID" sz="1400" b="1" u="none" dirty="0"/>
              <a:t> </a:t>
            </a:r>
            <a:r>
              <a:rPr lang="en-ID" sz="1400" b="1" u="none" dirty="0" err="1"/>
              <a:t>secara</a:t>
            </a:r>
            <a:r>
              <a:rPr lang="en-ID" sz="1400" b="1" u="none" dirty="0"/>
              <a:t> </a:t>
            </a:r>
            <a:r>
              <a:rPr lang="en-ID" sz="1400" b="1" u="none" dirty="0" err="1"/>
              <a:t>otomatis</a:t>
            </a:r>
            <a:endParaRPr lang="en-ID" sz="1400" u="none" dirty="0"/>
          </a:p>
          <a:p>
            <a:r>
              <a:rPr lang="en-ID" sz="1400" u="none" dirty="0" err="1"/>
              <a:t>Memeriksa</a:t>
            </a:r>
            <a:r>
              <a:rPr lang="en-ID" sz="1400" u="none" dirty="0"/>
              <a:t> </a:t>
            </a:r>
            <a:r>
              <a:rPr lang="en-ID" sz="1400" u="none" dirty="0" err="1"/>
              <a:t>kesesuaian</a:t>
            </a:r>
            <a:r>
              <a:rPr lang="en-ID" sz="1400" u="none" dirty="0"/>
              <a:t> </a:t>
            </a:r>
            <a:r>
              <a:rPr lang="en-ID" sz="1400" u="none" dirty="0" err="1"/>
              <a:t>dosis</a:t>
            </a:r>
            <a:r>
              <a:rPr lang="en-ID" sz="1400" u="none" dirty="0"/>
              <a:t> </a:t>
            </a:r>
          </a:p>
          <a:p>
            <a:r>
              <a:rPr lang="en-ID" sz="1400" u="none" dirty="0" err="1"/>
              <a:t>Mendeteksi</a:t>
            </a:r>
            <a:r>
              <a:rPr lang="en-ID" sz="1400" u="none" dirty="0"/>
              <a:t> </a:t>
            </a:r>
            <a:r>
              <a:rPr lang="en-ID" sz="1400" u="none" dirty="0" err="1"/>
              <a:t>duplikasi</a:t>
            </a:r>
            <a:r>
              <a:rPr lang="en-ID" sz="1400" u="none" dirty="0"/>
              <a:t> </a:t>
            </a:r>
            <a:r>
              <a:rPr lang="en-ID" sz="1400" u="none" dirty="0" err="1"/>
              <a:t>terapi</a:t>
            </a:r>
            <a:r>
              <a:rPr lang="en-ID" sz="1400" u="none" dirty="0"/>
              <a:t> </a:t>
            </a:r>
          </a:p>
          <a:p>
            <a:r>
              <a:rPr lang="en-ID" sz="1400" u="none" dirty="0" err="1"/>
              <a:t>Mengidentifikasi</a:t>
            </a:r>
            <a:r>
              <a:rPr lang="en-ID" sz="1400" u="none" dirty="0"/>
              <a:t> </a:t>
            </a:r>
            <a:r>
              <a:rPr lang="en-ID" sz="1400" u="none" dirty="0" err="1"/>
              <a:t>kesalahan</a:t>
            </a:r>
            <a:r>
              <a:rPr lang="en-ID" sz="1400" u="none" dirty="0"/>
              <a:t> </a:t>
            </a:r>
            <a:r>
              <a:rPr lang="en-ID" sz="1400" u="none" dirty="0" err="1"/>
              <a:t>frekuensi</a:t>
            </a:r>
            <a:r>
              <a:rPr lang="en-ID" sz="1400" u="none" dirty="0"/>
              <a:t> </a:t>
            </a:r>
            <a:r>
              <a:rPr lang="en-ID" sz="1400" u="none" dirty="0" err="1"/>
              <a:t>pemberian</a:t>
            </a:r>
            <a:r>
              <a:rPr lang="en-ID" sz="1400" u="none" dirty="0"/>
              <a:t> </a:t>
            </a:r>
            <a:r>
              <a:rPr lang="en-ID" sz="1400" u="none" dirty="0" err="1"/>
              <a:t>obat</a:t>
            </a:r>
            <a:r>
              <a:rPr lang="en-ID" sz="1400" u="none" dirty="0"/>
              <a:t> </a:t>
            </a:r>
          </a:p>
          <a:p>
            <a:pPr marL="152400" indent="0">
              <a:buNone/>
            </a:pPr>
            <a:r>
              <a:rPr lang="en-ID" sz="1400" u="none" dirty="0"/>
              <a:t>🧠 </a:t>
            </a:r>
            <a:r>
              <a:rPr lang="en-ID" sz="1400" b="1" u="none" dirty="0" err="1"/>
              <a:t>Deteksi</a:t>
            </a:r>
            <a:r>
              <a:rPr lang="en-ID" sz="1400" b="1" u="none" dirty="0"/>
              <a:t> </a:t>
            </a:r>
            <a:r>
              <a:rPr lang="en-ID" sz="1400" b="1" u="none" dirty="0" err="1"/>
              <a:t>interaksi</a:t>
            </a:r>
            <a:r>
              <a:rPr lang="en-ID" sz="1400" b="1" u="none" dirty="0"/>
              <a:t> </a:t>
            </a:r>
            <a:r>
              <a:rPr lang="en-ID" sz="1400" b="1" u="none" dirty="0" err="1"/>
              <a:t>obat</a:t>
            </a:r>
            <a:endParaRPr lang="en-ID" sz="1400" u="none" dirty="0"/>
          </a:p>
          <a:p>
            <a:r>
              <a:rPr lang="en-ID" sz="1400" u="none" dirty="0"/>
              <a:t>Drug–drug interaction </a:t>
            </a:r>
          </a:p>
          <a:p>
            <a:r>
              <a:rPr lang="en-ID" sz="1400" u="none" dirty="0"/>
              <a:t>Drug–food interaction </a:t>
            </a:r>
          </a:p>
          <a:p>
            <a:r>
              <a:rPr lang="en-ID" sz="1400" u="none" dirty="0"/>
              <a:t>Drug–disease interaction </a:t>
            </a:r>
          </a:p>
          <a:p>
            <a:pPr marL="152400" indent="0">
              <a:buNone/>
            </a:pPr>
            <a:r>
              <a:rPr lang="en-ID" sz="1400" u="none" dirty="0"/>
              <a:t>🧠 </a:t>
            </a:r>
            <a:r>
              <a:rPr lang="en-ID" sz="1400" b="1" u="none" dirty="0" err="1"/>
              <a:t>Evaluasi</a:t>
            </a:r>
            <a:r>
              <a:rPr lang="en-ID" sz="1400" b="1" u="none" dirty="0"/>
              <a:t> </a:t>
            </a:r>
            <a:r>
              <a:rPr lang="en-ID" sz="1400" b="1" u="none" dirty="0" err="1"/>
              <a:t>terapi</a:t>
            </a:r>
            <a:r>
              <a:rPr lang="en-ID" sz="1400" b="1" u="none" dirty="0"/>
              <a:t> </a:t>
            </a:r>
            <a:r>
              <a:rPr lang="en-ID" sz="1400" b="1" u="none" dirty="0" err="1"/>
              <a:t>berbasis</a:t>
            </a:r>
            <a:r>
              <a:rPr lang="en-ID" sz="1400" b="1" u="none" dirty="0"/>
              <a:t> data </a:t>
            </a:r>
            <a:r>
              <a:rPr lang="en-ID" sz="1400" b="1" u="none" dirty="0" err="1"/>
              <a:t>pasien</a:t>
            </a:r>
            <a:endParaRPr lang="en-ID" sz="1400" u="none" dirty="0"/>
          </a:p>
          <a:p>
            <a:r>
              <a:rPr lang="en-ID" sz="1400" u="none" dirty="0" err="1"/>
              <a:t>Usia</a:t>
            </a:r>
            <a:r>
              <a:rPr lang="en-ID" sz="1400" u="none" dirty="0"/>
              <a:t> </a:t>
            </a:r>
          </a:p>
          <a:p>
            <a:r>
              <a:rPr lang="en-ID" sz="1400" u="none" dirty="0"/>
              <a:t>Berat badan </a:t>
            </a:r>
          </a:p>
          <a:p>
            <a:r>
              <a:rPr lang="en-ID" sz="1400" u="none" dirty="0" err="1"/>
              <a:t>Fungsi</a:t>
            </a:r>
            <a:r>
              <a:rPr lang="en-ID" sz="1400" u="none" dirty="0"/>
              <a:t> </a:t>
            </a:r>
            <a:r>
              <a:rPr lang="en-ID" sz="1400" u="none" dirty="0" err="1"/>
              <a:t>ginjal</a:t>
            </a:r>
            <a:r>
              <a:rPr lang="en-ID" sz="1400" u="none" dirty="0"/>
              <a:t> dan </a:t>
            </a:r>
            <a:r>
              <a:rPr lang="en-ID" sz="1400" u="none" dirty="0" err="1"/>
              <a:t>hati</a:t>
            </a:r>
            <a:r>
              <a:rPr lang="en-ID" sz="1400" u="none" dirty="0"/>
              <a:t> </a:t>
            </a:r>
          </a:p>
          <a:p>
            <a:r>
              <a:rPr lang="en-ID" sz="1400" u="none" dirty="0"/>
              <a:t>Riwayat </a:t>
            </a:r>
            <a:r>
              <a:rPr lang="en-ID" sz="1400" u="none" dirty="0" err="1"/>
              <a:t>alergi</a:t>
            </a:r>
            <a:r>
              <a:rPr lang="en-ID" sz="1400" u="non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3325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>
          <a:extLst>
            <a:ext uri="{FF2B5EF4-FFF2-40B4-BE49-F238E27FC236}">
              <a16:creationId xmlns:a16="http://schemas.microsoft.com/office/drawing/2014/main" id="{25A63E71-8CA2-41B6-664B-2F0D1DEB6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48">
            <a:extLst>
              <a:ext uri="{FF2B5EF4-FFF2-40B4-BE49-F238E27FC236}">
                <a16:creationId xmlns:a16="http://schemas.microsoft.com/office/drawing/2014/main" id="{E24C2A0B-2DC8-EA98-4072-BC931C7AFD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4900" y="271100"/>
            <a:ext cx="771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ID" sz="2400" dirty="0" err="1"/>
              <a:t>Contoh</a:t>
            </a:r>
            <a:r>
              <a:rPr lang="en-ID" sz="2400" dirty="0"/>
              <a:t> </a:t>
            </a:r>
            <a:r>
              <a:rPr lang="en-ID" sz="2400" dirty="0" err="1"/>
              <a:t>Penerapan</a:t>
            </a:r>
            <a:r>
              <a:rPr lang="en-ID" sz="2400" dirty="0"/>
              <a:t> AI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Identifikasi</a:t>
            </a:r>
            <a:r>
              <a:rPr lang="en-ID" sz="2400" dirty="0"/>
              <a:t> DRPs</a:t>
            </a:r>
            <a:endParaRPr sz="24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F1E3D9D-2B18-C96C-5FC4-0A1E93F373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196043"/>
              </p:ext>
            </p:extLst>
          </p:nvPr>
        </p:nvGraphicFramePr>
        <p:xfrm>
          <a:off x="714900" y="933371"/>
          <a:ext cx="7715250" cy="19202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766400">
                  <a:extLst>
                    <a:ext uri="{9D8B030D-6E8A-4147-A177-3AD203B41FA5}">
                      <a16:colId xmlns:a16="http://schemas.microsoft.com/office/drawing/2014/main" val="3655832772"/>
                    </a:ext>
                  </a:extLst>
                </a:gridCol>
                <a:gridCol w="4948850">
                  <a:extLst>
                    <a:ext uri="{9D8B030D-6E8A-4147-A177-3AD203B41FA5}">
                      <a16:colId xmlns:a16="http://schemas.microsoft.com/office/drawing/2014/main" val="32711266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b="1" dirty="0" err="1"/>
                        <a:t>Kategori</a:t>
                      </a:r>
                      <a:r>
                        <a:rPr lang="en-ID" sz="1200" b="1" dirty="0"/>
                        <a:t> DRP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b="1" dirty="0" err="1"/>
                        <a:t>Contoh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Temuan</a:t>
                      </a:r>
                      <a:r>
                        <a:rPr lang="en-ID" sz="1200" b="1" dirty="0"/>
                        <a:t> AI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4302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200" dirty="0" err="1"/>
                        <a:t>Dosis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terlalu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tinggi</a:t>
                      </a:r>
                      <a:endParaRPr lang="en-ID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200"/>
                        <a:t>Penyesuaian dosis antibiotik pada pasien gangguan ginjal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69529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200"/>
                        <a:t>Dosis terlalu rendah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200"/>
                        <a:t>Dosis antikoagulan tidak mencapai target terapi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43066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200" dirty="0" err="1"/>
                        <a:t>Interaksi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obat</a:t>
                      </a:r>
                      <a:endParaRPr lang="en-ID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200"/>
                        <a:t>Warfarin + NSAID meningkatkan risiko perdarahan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61238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200"/>
                        <a:t>Duplikasi terapi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200" dirty="0"/>
                        <a:t>Dua </a:t>
                      </a:r>
                      <a:r>
                        <a:rPr lang="en-ID" sz="1200" dirty="0" err="1"/>
                        <a:t>obat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dengan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mekanisme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kerja</a:t>
                      </a:r>
                      <a:r>
                        <a:rPr lang="en-ID" sz="1200" dirty="0"/>
                        <a:t> yang </a:t>
                      </a:r>
                      <a:r>
                        <a:rPr lang="en-ID" sz="1200" dirty="0" err="1"/>
                        <a:t>sama</a:t>
                      </a:r>
                      <a:endParaRPr lang="en-ID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45029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200" dirty="0" err="1"/>
                        <a:t>Kontraindikasi</a:t>
                      </a:r>
                      <a:endParaRPr lang="en-ID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200"/>
                        <a:t>Obat tertentu pada pasien dengan penyakit hati berat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55186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200" dirty="0"/>
                        <a:t>Adverse Drug Reaction (ADR)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200" dirty="0" err="1"/>
                        <a:t>Prediksi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risiko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efek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samping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berdasarkan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profil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pasien</a:t>
                      </a:r>
                      <a:endParaRPr lang="en-ID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5597452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DC759784-E4CA-D099-9FE9-57F7BCAD6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50" y="2965873"/>
            <a:ext cx="59055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532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>
          <a:extLst>
            <a:ext uri="{FF2B5EF4-FFF2-40B4-BE49-F238E27FC236}">
              <a16:creationId xmlns:a16="http://schemas.microsoft.com/office/drawing/2014/main" id="{A5F26006-3807-EDBB-A271-783FE0949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48">
            <a:extLst>
              <a:ext uri="{FF2B5EF4-FFF2-40B4-BE49-F238E27FC236}">
                <a16:creationId xmlns:a16="http://schemas.microsoft.com/office/drawing/2014/main" id="{2E57EA89-DB51-0732-BEB2-4656BC612E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4900" y="271100"/>
            <a:ext cx="771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ID" sz="2400" dirty="0" err="1"/>
              <a:t>Interpretasi</a:t>
            </a:r>
            <a:r>
              <a:rPr lang="en-ID" sz="2400" dirty="0"/>
              <a:t> Output AI </a:t>
            </a:r>
            <a:r>
              <a:rPr lang="en-ID" sz="2400" dirty="0" err="1"/>
              <a:t>Secara</a:t>
            </a:r>
            <a:r>
              <a:rPr lang="en-ID" sz="2400" dirty="0"/>
              <a:t> </a:t>
            </a:r>
            <a:r>
              <a:rPr lang="en-ID" sz="2400" dirty="0" err="1"/>
              <a:t>Kritis</a:t>
            </a:r>
            <a:r>
              <a:rPr lang="en-ID" sz="2400" dirty="0"/>
              <a:t> dan </a:t>
            </a:r>
            <a:r>
              <a:rPr lang="en-ID" sz="2400" dirty="0" err="1"/>
              <a:t>Penerapan</a:t>
            </a:r>
            <a:r>
              <a:rPr lang="en-ID" sz="2400" dirty="0"/>
              <a:t> Clinical Judgment </a:t>
            </a:r>
            <a:r>
              <a:rPr lang="en-ID" sz="2400" dirty="0" err="1"/>
              <a:t>Apoteker</a:t>
            </a:r>
            <a:endParaRPr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75E044-1DD5-1162-ADC8-1DEDA55845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" t="20988" r="2592" b="39506"/>
          <a:stretch>
            <a:fillRect/>
          </a:stretch>
        </p:blipFill>
        <p:spPr>
          <a:xfrm>
            <a:off x="482450" y="1260519"/>
            <a:ext cx="8178800" cy="26224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5A958A-4038-619A-C245-5CF91B5B15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86" t="87407" r="5555" b="1729"/>
          <a:stretch>
            <a:fillRect/>
          </a:stretch>
        </p:blipFill>
        <p:spPr>
          <a:xfrm>
            <a:off x="415805" y="4113620"/>
            <a:ext cx="8312090" cy="75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877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DA7430-392F-6450-8859-5C96B24B3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68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AAF9B8-9992-65D1-676C-4CE78FD80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441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FE79A-19F9-0B4E-7225-CA02E260F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06A2C7-3397-AAD9-60EA-163848B62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21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4808A0-A969-6EF8-67E5-2E3E3F75A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04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57C85-8D92-8C46-8037-F1CBE5DB7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CC2403-A0DF-0481-F422-AA0B7A5D0F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50748B-837B-9E7E-BAF6-DCA973714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702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>
          <a:extLst>
            <a:ext uri="{FF2B5EF4-FFF2-40B4-BE49-F238E27FC236}">
              <a16:creationId xmlns:a16="http://schemas.microsoft.com/office/drawing/2014/main" id="{2972F816-A057-7956-DDB5-EB8E47B59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8">
            <a:extLst>
              <a:ext uri="{FF2B5EF4-FFF2-40B4-BE49-F238E27FC236}">
                <a16:creationId xmlns:a16="http://schemas.microsoft.com/office/drawing/2014/main" id="{E6F7D636-2BCB-FB1A-CC9D-46C9DAECE4C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6374" y="710338"/>
            <a:ext cx="4967195" cy="223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/>
              <a:t>Terima</a:t>
            </a:r>
            <a:r>
              <a:rPr lang="en-US" sz="4000" b="1" dirty="0"/>
              <a:t> Kasih</a:t>
            </a:r>
            <a:endParaRPr sz="4000" b="1" dirty="0"/>
          </a:p>
        </p:txBody>
      </p:sp>
      <p:grpSp>
        <p:nvGrpSpPr>
          <p:cNvPr id="253" name="Google Shape;253;p28">
            <a:extLst>
              <a:ext uri="{FF2B5EF4-FFF2-40B4-BE49-F238E27FC236}">
                <a16:creationId xmlns:a16="http://schemas.microsoft.com/office/drawing/2014/main" id="{AE9978E1-7BA5-C7E4-24ED-4D2FAFF36663}"/>
              </a:ext>
            </a:extLst>
          </p:cNvPr>
          <p:cNvGrpSpPr/>
          <p:nvPr/>
        </p:nvGrpSpPr>
        <p:grpSpPr>
          <a:xfrm>
            <a:off x="4669526" y="152200"/>
            <a:ext cx="4234724" cy="5226201"/>
            <a:chOff x="4669526" y="152200"/>
            <a:chExt cx="4234724" cy="5226201"/>
          </a:xfrm>
        </p:grpSpPr>
        <p:pic>
          <p:nvPicPr>
            <p:cNvPr id="254" name="Google Shape;254;p28">
              <a:extLst>
                <a:ext uri="{FF2B5EF4-FFF2-40B4-BE49-F238E27FC236}">
                  <a16:creationId xmlns:a16="http://schemas.microsoft.com/office/drawing/2014/main" id="{30C8060B-150D-2307-8E99-DB1F6BB6C45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79" b="69"/>
            <a:stretch/>
          </p:blipFill>
          <p:spPr>
            <a:xfrm>
              <a:off x="4669526" y="152200"/>
              <a:ext cx="2867148" cy="2665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5" name="Google Shape;255;p28">
              <a:extLst>
                <a:ext uri="{FF2B5EF4-FFF2-40B4-BE49-F238E27FC236}">
                  <a16:creationId xmlns:a16="http://schemas.microsoft.com/office/drawing/2014/main" id="{19F09E25-8947-5729-7D12-7597158207CE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081025" y="942100"/>
              <a:ext cx="3004475" cy="3510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6" name="Google Shape;256;p28">
              <a:extLst>
                <a:ext uri="{FF2B5EF4-FFF2-40B4-BE49-F238E27FC236}">
                  <a16:creationId xmlns:a16="http://schemas.microsoft.com/office/drawing/2014/main" id="{F0966199-6D52-93B0-2FC5-8E56558DAD1E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41800" y="1032875"/>
              <a:ext cx="762450" cy="20376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p28">
              <a:extLst>
                <a:ext uri="{FF2B5EF4-FFF2-40B4-BE49-F238E27FC236}">
                  <a16:creationId xmlns:a16="http://schemas.microsoft.com/office/drawing/2014/main" id="{3CE5EC16-3AA8-B947-D326-03B5D777A612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709075" y="1790700"/>
              <a:ext cx="2195175" cy="35877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Google Shape;252;p28">
            <a:extLst>
              <a:ext uri="{FF2B5EF4-FFF2-40B4-BE49-F238E27FC236}">
                <a16:creationId xmlns:a16="http://schemas.microsoft.com/office/drawing/2014/main" id="{820586B0-44E7-4663-999D-97B158991D40}"/>
              </a:ext>
            </a:extLst>
          </p:cNvPr>
          <p:cNvSpPr txBox="1">
            <a:spLocks/>
          </p:cNvSpPr>
          <p:nvPr/>
        </p:nvSpPr>
        <p:spPr>
          <a:xfrm>
            <a:off x="736374" y="2926976"/>
            <a:ext cx="5258026" cy="115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None/>
              <a:defRPr sz="16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iro Medium"/>
              <a:buNone/>
              <a:defRPr sz="18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iro Medium"/>
              <a:buNone/>
              <a:defRPr sz="18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iro Medium"/>
              <a:buNone/>
              <a:defRPr sz="18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iro Medium"/>
              <a:buNone/>
              <a:defRPr sz="18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iro Medium"/>
              <a:buNone/>
              <a:defRPr sz="18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iro Medium"/>
              <a:buNone/>
              <a:defRPr sz="18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iro Medium"/>
              <a:buNone/>
              <a:defRPr sz="18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iro Medium"/>
              <a:buNone/>
              <a:defRPr sz="18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9pPr>
          </a:lstStyle>
          <a:p>
            <a:pPr marL="0" indent="0"/>
            <a:r>
              <a:rPr lang="en-ID" sz="2000" u="sng" dirty="0"/>
              <a:t>By: Prof. Dr. apt. Keri Lestari, </a:t>
            </a:r>
            <a:r>
              <a:rPr lang="en-ID" sz="2000" u="sng" dirty="0" err="1"/>
              <a:t>M.Si</a:t>
            </a:r>
            <a:r>
              <a:rPr lang="en-ID" sz="2000" u="sng" dirty="0"/>
              <a:t>.</a:t>
            </a:r>
          </a:p>
          <a:p>
            <a:pPr marL="0" indent="0"/>
            <a:r>
              <a:rPr lang="en-ID" sz="1400" dirty="0"/>
              <a:t>Guru Besar </a:t>
            </a:r>
            <a:r>
              <a:rPr lang="en-ID" sz="1400" dirty="0" err="1"/>
              <a:t>Farmakologi</a:t>
            </a:r>
            <a:r>
              <a:rPr lang="en-ID" sz="1400" dirty="0"/>
              <a:t> dan Farmasi Klinik UNPAD</a:t>
            </a:r>
          </a:p>
          <a:p>
            <a:pPr marL="0" indent="0"/>
            <a:r>
              <a:rPr lang="en-ID" sz="1400" dirty="0"/>
              <a:t>Wakil </a:t>
            </a:r>
            <a:r>
              <a:rPr lang="en-ID" sz="1400" dirty="0" err="1"/>
              <a:t>Ketua</a:t>
            </a:r>
            <a:r>
              <a:rPr lang="en-ID" sz="1400" dirty="0"/>
              <a:t> Umum PP IAI </a:t>
            </a:r>
            <a:r>
              <a:rPr lang="en-ID" sz="1400" dirty="0" err="1"/>
              <a:t>Bidang</a:t>
            </a:r>
            <a:r>
              <a:rPr lang="en-ID" sz="1400" dirty="0"/>
              <a:t> </a:t>
            </a:r>
            <a:r>
              <a:rPr lang="en-ID" sz="1400" dirty="0" err="1"/>
              <a:t>Apoteker</a:t>
            </a:r>
            <a:r>
              <a:rPr lang="en-ID" sz="1400" dirty="0"/>
              <a:t> Advance &amp; </a:t>
            </a:r>
            <a:r>
              <a:rPr lang="en-ID" sz="1400" dirty="0" err="1"/>
              <a:t>Spesialis</a:t>
            </a:r>
            <a:endParaRPr lang="en-ID" sz="1400" dirty="0"/>
          </a:p>
        </p:txBody>
      </p:sp>
    </p:spTree>
    <p:extLst>
      <p:ext uri="{BB962C8B-B14F-4D97-AF65-F5344CB8AC3E}">
        <p14:creationId xmlns:p14="http://schemas.microsoft.com/office/powerpoint/2010/main" val="2891732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2"/>
          <p:cNvSpPr txBox="1">
            <a:spLocks noGrp="1"/>
          </p:cNvSpPr>
          <p:nvPr>
            <p:ph type="title"/>
          </p:nvPr>
        </p:nvSpPr>
        <p:spPr>
          <a:xfrm>
            <a:off x="899180" y="401703"/>
            <a:ext cx="7152620" cy="10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Apa itu Artificial Intelligence (AI)?</a:t>
            </a:r>
            <a:endParaRPr dirty="0"/>
          </a:p>
        </p:txBody>
      </p:sp>
      <p:sp>
        <p:nvSpPr>
          <p:cNvPr id="300" name="Google Shape;300;p32"/>
          <p:cNvSpPr txBox="1">
            <a:spLocks noGrp="1"/>
          </p:cNvSpPr>
          <p:nvPr>
            <p:ph type="body" idx="1"/>
          </p:nvPr>
        </p:nvSpPr>
        <p:spPr>
          <a:xfrm>
            <a:off x="899180" y="1116112"/>
            <a:ext cx="7824196" cy="1258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en-ID" b="1" dirty="0"/>
              <a:t>Artificial Intelligence (AI)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cabang</a:t>
            </a:r>
            <a:r>
              <a:rPr lang="en-ID" dirty="0"/>
              <a:t> </a:t>
            </a:r>
            <a:r>
              <a:rPr lang="en-ID" dirty="0" err="1"/>
              <a:t>ilmu</a:t>
            </a:r>
            <a:r>
              <a:rPr lang="en-ID" dirty="0"/>
              <a:t> </a:t>
            </a:r>
            <a:r>
              <a:rPr lang="en-ID" dirty="0" err="1"/>
              <a:t>komputer</a:t>
            </a:r>
            <a:r>
              <a:rPr lang="en-ID" dirty="0"/>
              <a:t> yang </a:t>
            </a:r>
            <a:r>
              <a:rPr lang="en-ID" dirty="0" err="1"/>
              <a:t>menciptakan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mesin</a:t>
            </a:r>
            <a:r>
              <a:rPr lang="en-ID" dirty="0"/>
              <a:t> yang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tugas-tugas</a:t>
            </a:r>
            <a:r>
              <a:rPr lang="en-ID" dirty="0"/>
              <a:t> yang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dirty="0" err="1"/>
              <a:t>memerlukan</a:t>
            </a:r>
            <a:r>
              <a:rPr lang="en-ID" dirty="0"/>
              <a:t> </a:t>
            </a:r>
            <a:r>
              <a:rPr lang="en-ID" dirty="0" err="1"/>
              <a:t>kecerdasan</a:t>
            </a:r>
            <a:r>
              <a:rPr lang="en-ID" dirty="0"/>
              <a:t> </a:t>
            </a:r>
            <a:r>
              <a:rPr lang="en-ID" dirty="0" err="1"/>
              <a:t>manusia</a:t>
            </a:r>
            <a:r>
              <a:rPr lang="en-ID" dirty="0"/>
              <a:t>—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, </a:t>
            </a:r>
            <a:r>
              <a:rPr lang="en-ID" dirty="0" err="1"/>
              <a:t>pengambilan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, </a:t>
            </a:r>
            <a:r>
              <a:rPr lang="en-ID" dirty="0" err="1"/>
              <a:t>pemecahan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, </a:t>
            </a:r>
            <a:r>
              <a:rPr lang="en-ID" dirty="0" err="1"/>
              <a:t>pengenalan</a:t>
            </a:r>
            <a:r>
              <a:rPr lang="en-ID" dirty="0"/>
              <a:t> </a:t>
            </a:r>
            <a:r>
              <a:rPr lang="en-ID" dirty="0" err="1"/>
              <a:t>bahasa</a:t>
            </a:r>
            <a:r>
              <a:rPr lang="en-ID" dirty="0"/>
              <a:t> </a:t>
            </a:r>
            <a:r>
              <a:rPr lang="en-ID" dirty="0" err="1"/>
              <a:t>alami</a:t>
            </a:r>
            <a:r>
              <a:rPr lang="en-ID" dirty="0"/>
              <a:t>, </a:t>
            </a:r>
            <a:r>
              <a:rPr lang="en-ID" dirty="0" err="1"/>
              <a:t>pengenalan</a:t>
            </a:r>
            <a:r>
              <a:rPr lang="en-ID" dirty="0"/>
              <a:t> </a:t>
            </a:r>
            <a:r>
              <a:rPr lang="en-ID" dirty="0" err="1"/>
              <a:t>suara</a:t>
            </a:r>
            <a:r>
              <a:rPr lang="en-ID" dirty="0"/>
              <a:t>/</a:t>
            </a:r>
            <a:r>
              <a:rPr lang="en-ID" dirty="0" err="1"/>
              <a:t>gambar</a:t>
            </a:r>
            <a:r>
              <a:rPr lang="en-ID" dirty="0"/>
              <a:t>, </a:t>
            </a:r>
            <a:r>
              <a:rPr lang="en-ID" dirty="0" err="1"/>
              <a:t>perencanaan</a:t>
            </a:r>
            <a:r>
              <a:rPr lang="en-ID" dirty="0"/>
              <a:t> &amp; </a:t>
            </a:r>
            <a:r>
              <a:rPr lang="en-ID" dirty="0" err="1"/>
              <a:t>optimisasi</a:t>
            </a:r>
            <a:r>
              <a:rPr lang="en-ID" dirty="0"/>
              <a:t>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robotika</a:t>
            </a:r>
            <a:r>
              <a:rPr lang="en-ID" dirty="0">
                <a:solidFill>
                  <a:schemeClr val="dk1"/>
                </a:solidFill>
              </a:rPr>
              <a:t>.</a:t>
            </a:r>
          </a:p>
          <a:p>
            <a:pPr marL="0" lvl="0" indent="0" algn="just">
              <a:buNone/>
            </a:pPr>
            <a:endParaRPr lang="en-ID" dirty="0">
              <a:solidFill>
                <a:schemeClr val="dk1"/>
              </a:solidFill>
            </a:endParaRPr>
          </a:p>
          <a:p>
            <a:pPr marL="0" lvl="0" indent="0" algn="just">
              <a:buNone/>
            </a:pPr>
            <a:r>
              <a:rPr lang="en-ID" dirty="0">
                <a:solidFill>
                  <a:schemeClr val="dk1"/>
                </a:solidFill>
              </a:rPr>
              <a:t>AI </a:t>
            </a:r>
            <a:r>
              <a:rPr lang="en-ID" dirty="0" err="1">
                <a:solidFill>
                  <a:schemeClr val="dk1"/>
                </a:solidFill>
              </a:rPr>
              <a:t>dapat</a:t>
            </a:r>
            <a:r>
              <a:rPr lang="en-ID" dirty="0">
                <a:solidFill>
                  <a:schemeClr val="dk1"/>
                </a:solidFill>
              </a:rPr>
              <a:t> </a:t>
            </a:r>
            <a:r>
              <a:rPr lang="en-ID" dirty="0" err="1">
                <a:solidFill>
                  <a:schemeClr val="dk1"/>
                </a:solidFill>
              </a:rPr>
              <a:t>membuat</a:t>
            </a:r>
            <a:r>
              <a:rPr lang="en-ID" dirty="0">
                <a:solidFill>
                  <a:schemeClr val="dk1"/>
                </a:solidFill>
              </a:rPr>
              <a:t> </a:t>
            </a:r>
            <a:r>
              <a:rPr lang="en-ID" dirty="0" err="1">
                <a:solidFill>
                  <a:schemeClr val="dk1"/>
                </a:solidFill>
              </a:rPr>
              <a:t>konten</a:t>
            </a:r>
            <a:r>
              <a:rPr lang="en-ID" dirty="0">
                <a:solidFill>
                  <a:schemeClr val="dk1"/>
                </a:solidFill>
              </a:rPr>
              <a:t> </a:t>
            </a:r>
            <a:r>
              <a:rPr lang="en-ID" dirty="0" err="1">
                <a:solidFill>
                  <a:schemeClr val="dk1"/>
                </a:solidFill>
              </a:rPr>
              <a:t>baru</a:t>
            </a:r>
            <a:r>
              <a:rPr lang="en-ID" dirty="0">
                <a:solidFill>
                  <a:schemeClr val="dk1"/>
                </a:solidFill>
              </a:rPr>
              <a:t> </a:t>
            </a:r>
            <a:r>
              <a:rPr lang="en-ID" dirty="0" err="1">
                <a:solidFill>
                  <a:schemeClr val="dk1"/>
                </a:solidFill>
              </a:rPr>
              <a:t>dengan</a:t>
            </a:r>
            <a:r>
              <a:rPr lang="en-ID" dirty="0">
                <a:solidFill>
                  <a:schemeClr val="dk1"/>
                </a:solidFill>
              </a:rPr>
              <a:t> </a:t>
            </a:r>
            <a:r>
              <a:rPr lang="en-ID" dirty="0" err="1">
                <a:solidFill>
                  <a:schemeClr val="dk1"/>
                </a:solidFill>
              </a:rPr>
              <a:t>cara</a:t>
            </a:r>
            <a:r>
              <a:rPr lang="en-ID" dirty="0">
                <a:solidFill>
                  <a:schemeClr val="dk1"/>
                </a:solidFill>
              </a:rPr>
              <a:t> </a:t>
            </a:r>
            <a:r>
              <a:rPr lang="en-ID" dirty="0" err="1">
                <a:solidFill>
                  <a:schemeClr val="dk1"/>
                </a:solidFill>
              </a:rPr>
              <a:t>mempelajari</a:t>
            </a:r>
            <a:r>
              <a:rPr lang="en-ID" dirty="0">
                <a:solidFill>
                  <a:schemeClr val="dk1"/>
                </a:solidFill>
              </a:rPr>
              <a:t> dan </a:t>
            </a:r>
            <a:r>
              <a:rPr lang="en-ID" dirty="0" err="1">
                <a:solidFill>
                  <a:schemeClr val="dk1"/>
                </a:solidFill>
              </a:rPr>
              <a:t>meniru</a:t>
            </a:r>
            <a:r>
              <a:rPr lang="en-ID" dirty="0">
                <a:solidFill>
                  <a:schemeClr val="dk1"/>
                </a:solidFill>
              </a:rPr>
              <a:t> </a:t>
            </a:r>
            <a:r>
              <a:rPr lang="en-ID" dirty="0" err="1">
                <a:solidFill>
                  <a:schemeClr val="dk1"/>
                </a:solidFill>
              </a:rPr>
              <a:t>pola</a:t>
            </a:r>
            <a:r>
              <a:rPr lang="en-ID" dirty="0">
                <a:solidFill>
                  <a:schemeClr val="dk1"/>
                </a:solidFill>
              </a:rPr>
              <a:t> data yang </a:t>
            </a:r>
            <a:r>
              <a:rPr lang="en-ID" dirty="0" err="1">
                <a:solidFill>
                  <a:schemeClr val="dk1"/>
                </a:solidFill>
              </a:rPr>
              <a:t>sudah</a:t>
            </a:r>
            <a:r>
              <a:rPr lang="en-ID" dirty="0">
                <a:solidFill>
                  <a:schemeClr val="dk1"/>
                </a:solidFill>
              </a:rPr>
              <a:t> </a:t>
            </a:r>
            <a:r>
              <a:rPr lang="en-ID" dirty="0" err="1">
                <a:solidFill>
                  <a:schemeClr val="dk1"/>
                </a:solidFill>
              </a:rPr>
              <a:t>dipublikasikan</a:t>
            </a:r>
            <a:r>
              <a:rPr lang="en-ID" dirty="0">
                <a:solidFill>
                  <a:schemeClr val="dk1"/>
                </a:solidFill>
              </a:rPr>
              <a:t> </a:t>
            </a:r>
            <a:r>
              <a:rPr lang="en-ID" dirty="0" err="1">
                <a:solidFill>
                  <a:schemeClr val="dk1"/>
                </a:solidFill>
              </a:rPr>
              <a:t>sebelumnya</a:t>
            </a:r>
            <a:r>
              <a:rPr lang="en-ID" dirty="0">
                <a:solidFill>
                  <a:schemeClr val="dk1"/>
                </a:solidFill>
              </a:rPr>
              <a:t> </a:t>
            </a:r>
            <a:r>
              <a:rPr lang="en-ID" dirty="0" err="1">
                <a:solidFill>
                  <a:schemeClr val="dk1"/>
                </a:solidFill>
              </a:rPr>
              <a:t>melalui</a:t>
            </a:r>
            <a:r>
              <a:rPr lang="en-ID" dirty="0">
                <a:solidFill>
                  <a:schemeClr val="dk1"/>
                </a:solidFill>
              </a:rPr>
              <a:t> proses </a:t>
            </a:r>
            <a:r>
              <a:rPr lang="en-ID" dirty="0" err="1">
                <a:solidFill>
                  <a:schemeClr val="dk1"/>
                </a:solidFill>
              </a:rPr>
              <a:t>pelatihan</a:t>
            </a:r>
            <a:endParaRPr lang="en-ID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B4F9FDC-F86D-F3C5-1D57-61B6F7500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593" y="2374779"/>
            <a:ext cx="4976813" cy="2570217"/>
          </a:xfrm>
          <a:prstGeom prst="rect">
            <a:avLst/>
          </a:prstGeom>
        </p:spPr>
      </p:pic>
      <p:sp>
        <p:nvSpPr>
          <p:cNvPr id="16" name="Google Shape;300;p32">
            <a:extLst>
              <a:ext uri="{FF2B5EF4-FFF2-40B4-BE49-F238E27FC236}">
                <a16:creationId xmlns:a16="http://schemas.microsoft.com/office/drawing/2014/main" id="{DF9696AC-F2CD-47FA-3DD3-DEC175CC426C}"/>
              </a:ext>
            </a:extLst>
          </p:cNvPr>
          <p:cNvSpPr txBox="1">
            <a:spLocks/>
          </p:cNvSpPr>
          <p:nvPr/>
        </p:nvSpPr>
        <p:spPr>
          <a:xfrm>
            <a:off x="7060406" y="4591089"/>
            <a:ext cx="1988445" cy="353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 Medium"/>
              <a:buChar char="●"/>
              <a:defRPr sz="1200" b="0" i="0" u="none" strike="noStrike" cap="none">
                <a:solidFill>
                  <a:srgbClr val="434343"/>
                </a:solidFill>
                <a:latin typeface="Cairo Medium"/>
                <a:ea typeface="Cairo Medium"/>
                <a:cs typeface="Cairo Medium"/>
                <a:sym typeface="Cairo Medium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○"/>
              <a:defRPr sz="1200" b="0" i="0" u="none" strike="noStrike" cap="none">
                <a:solidFill>
                  <a:srgbClr val="434343"/>
                </a:solidFill>
                <a:latin typeface="Cairo Medium"/>
                <a:ea typeface="Cairo Medium"/>
                <a:cs typeface="Cairo Medium"/>
                <a:sym typeface="Cairo Medium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■"/>
              <a:defRPr sz="1200" b="0" i="0" u="none" strike="noStrike" cap="none">
                <a:solidFill>
                  <a:srgbClr val="434343"/>
                </a:solidFill>
                <a:latin typeface="Cairo Medium"/>
                <a:ea typeface="Cairo Medium"/>
                <a:cs typeface="Cairo Medium"/>
                <a:sym typeface="Cairo Medium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●"/>
              <a:defRPr sz="1200" b="0" i="0" u="none" strike="noStrike" cap="none">
                <a:solidFill>
                  <a:srgbClr val="434343"/>
                </a:solidFill>
                <a:latin typeface="Cairo Medium"/>
                <a:ea typeface="Cairo Medium"/>
                <a:cs typeface="Cairo Medium"/>
                <a:sym typeface="Cairo Medium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○"/>
              <a:defRPr sz="1200" b="0" i="0" u="none" strike="noStrike" cap="none">
                <a:solidFill>
                  <a:srgbClr val="434343"/>
                </a:solidFill>
                <a:latin typeface="Cairo Medium"/>
                <a:ea typeface="Cairo Medium"/>
                <a:cs typeface="Cairo Medium"/>
                <a:sym typeface="Cairo Medium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■"/>
              <a:defRPr sz="1200" b="0" i="0" u="none" strike="noStrike" cap="none">
                <a:solidFill>
                  <a:srgbClr val="434343"/>
                </a:solidFill>
                <a:latin typeface="Cairo Medium"/>
                <a:ea typeface="Cairo Medium"/>
                <a:cs typeface="Cairo Medium"/>
                <a:sym typeface="Cairo Medium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●"/>
              <a:defRPr sz="1200" b="0" i="0" u="none" strike="noStrike" cap="none">
                <a:solidFill>
                  <a:srgbClr val="434343"/>
                </a:solidFill>
                <a:latin typeface="Cairo Medium"/>
                <a:ea typeface="Cairo Medium"/>
                <a:cs typeface="Cairo Medium"/>
                <a:sym typeface="Cairo Medium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○"/>
              <a:defRPr sz="1200" b="0" i="0" u="none" strike="noStrike" cap="none">
                <a:solidFill>
                  <a:srgbClr val="434343"/>
                </a:solidFill>
                <a:latin typeface="Cairo Medium"/>
                <a:ea typeface="Cairo Medium"/>
                <a:cs typeface="Cairo Medium"/>
                <a:sym typeface="Cairo Medium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■"/>
              <a:defRPr sz="1200" b="0" i="0" u="none" strike="noStrike" cap="none">
                <a:solidFill>
                  <a:srgbClr val="434343"/>
                </a:solidFill>
                <a:latin typeface="Cairo Medium"/>
                <a:ea typeface="Cairo Medium"/>
                <a:cs typeface="Cairo Medium"/>
                <a:sym typeface="Cairo Medium"/>
              </a:defRPr>
            </a:lvl9pPr>
          </a:lstStyle>
          <a:p>
            <a:pPr marL="0" indent="0">
              <a:buNone/>
            </a:pPr>
            <a:r>
              <a:rPr lang="en-US" sz="1050" dirty="0"/>
              <a:t>(Russell, S., &amp; Norvig, P., 2021)</a:t>
            </a:r>
            <a:endParaRPr lang="en-ID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2B691AC9-E98A-E6EB-9840-E9BBF4B52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2">
            <a:extLst>
              <a:ext uri="{FF2B5EF4-FFF2-40B4-BE49-F238E27FC236}">
                <a16:creationId xmlns:a16="http://schemas.microsoft.com/office/drawing/2014/main" id="{D736BC02-84C4-BCFB-60D6-2EED3E8107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9781" y="535000"/>
            <a:ext cx="3757200" cy="6293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Kelebihan AI</a:t>
            </a:r>
            <a:endParaRPr dirty="0"/>
          </a:p>
        </p:txBody>
      </p:sp>
      <p:sp>
        <p:nvSpPr>
          <p:cNvPr id="300" name="Google Shape;300;p32">
            <a:extLst>
              <a:ext uri="{FF2B5EF4-FFF2-40B4-BE49-F238E27FC236}">
                <a16:creationId xmlns:a16="http://schemas.microsoft.com/office/drawing/2014/main" id="{842F9BF9-1743-F0C0-377F-BE5018FE01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9781" y="1322938"/>
            <a:ext cx="4474438" cy="32809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/>
            <a:r>
              <a:rPr lang="en-ID" sz="1600" dirty="0" err="1">
                <a:solidFill>
                  <a:schemeClr val="dk1"/>
                </a:solidFill>
              </a:rPr>
              <a:t>Cepat</a:t>
            </a:r>
            <a:r>
              <a:rPr lang="en-ID" sz="1600" dirty="0">
                <a:solidFill>
                  <a:schemeClr val="dk1"/>
                </a:solidFill>
              </a:rPr>
              <a:t> &amp; </a:t>
            </a:r>
            <a:r>
              <a:rPr lang="en-ID" sz="1600" dirty="0" err="1">
                <a:solidFill>
                  <a:schemeClr val="dk1"/>
                </a:solidFill>
              </a:rPr>
              <a:t>Efisien</a:t>
            </a:r>
            <a:r>
              <a:rPr lang="en-ID" sz="1600" dirty="0">
                <a:solidFill>
                  <a:schemeClr val="dk1"/>
                </a:solidFill>
              </a:rPr>
              <a:t> – </a:t>
            </a:r>
            <a:r>
              <a:rPr lang="en-ID" sz="1600" dirty="0" err="1">
                <a:solidFill>
                  <a:schemeClr val="dk1"/>
                </a:solidFill>
              </a:rPr>
              <a:t>Memproses</a:t>
            </a:r>
            <a:r>
              <a:rPr lang="en-ID" sz="1600" dirty="0">
                <a:solidFill>
                  <a:schemeClr val="dk1"/>
                </a:solidFill>
              </a:rPr>
              <a:t> data </a:t>
            </a:r>
            <a:r>
              <a:rPr lang="en-ID" sz="1600" dirty="0" err="1">
                <a:solidFill>
                  <a:schemeClr val="dk1"/>
                </a:solidFill>
              </a:rPr>
              <a:t>besar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lebih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cepat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dari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manusia</a:t>
            </a:r>
            <a:r>
              <a:rPr lang="en-ID" sz="1600" dirty="0">
                <a:solidFill>
                  <a:schemeClr val="dk1"/>
                </a:solidFill>
              </a:rPr>
              <a:t>.</a:t>
            </a:r>
          </a:p>
          <a:p>
            <a:pPr marL="171450" indent="-171450"/>
            <a:r>
              <a:rPr lang="en-ID" sz="1600" dirty="0" err="1">
                <a:solidFill>
                  <a:schemeClr val="dk1"/>
                </a:solidFill>
              </a:rPr>
              <a:t>Akurasi</a:t>
            </a:r>
            <a:r>
              <a:rPr lang="en-ID" sz="1600" dirty="0">
                <a:solidFill>
                  <a:schemeClr val="dk1"/>
                </a:solidFill>
              </a:rPr>
              <a:t> Tinggi – Minim </a:t>
            </a:r>
            <a:r>
              <a:rPr lang="en-ID" sz="1600" dirty="0" err="1">
                <a:solidFill>
                  <a:schemeClr val="dk1"/>
                </a:solidFill>
              </a:rPr>
              <a:t>kesalahan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dalam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tugas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berbasis</a:t>
            </a:r>
            <a:r>
              <a:rPr lang="en-ID" sz="1600" dirty="0">
                <a:solidFill>
                  <a:schemeClr val="dk1"/>
                </a:solidFill>
              </a:rPr>
              <a:t> data.</a:t>
            </a:r>
          </a:p>
          <a:p>
            <a:pPr marL="171450" indent="-171450"/>
            <a:r>
              <a:rPr lang="en-ID" sz="1600" dirty="0" err="1">
                <a:solidFill>
                  <a:schemeClr val="dk1"/>
                </a:solidFill>
              </a:rPr>
              <a:t>Bekerja</a:t>
            </a:r>
            <a:r>
              <a:rPr lang="en-ID" sz="1600" dirty="0">
                <a:solidFill>
                  <a:schemeClr val="dk1"/>
                </a:solidFill>
              </a:rPr>
              <a:t> 24/7 – Tidak </a:t>
            </a:r>
            <a:r>
              <a:rPr lang="en-ID" sz="1600" dirty="0" err="1">
                <a:solidFill>
                  <a:schemeClr val="dk1"/>
                </a:solidFill>
              </a:rPr>
              <a:t>lelah</a:t>
            </a:r>
            <a:r>
              <a:rPr lang="en-ID" sz="1600" dirty="0">
                <a:solidFill>
                  <a:schemeClr val="dk1"/>
                </a:solidFill>
              </a:rPr>
              <a:t>, </a:t>
            </a:r>
            <a:r>
              <a:rPr lang="en-ID" sz="1600" dirty="0" err="1">
                <a:solidFill>
                  <a:schemeClr val="dk1"/>
                </a:solidFill>
              </a:rPr>
              <a:t>selalu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siap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beroperasi</a:t>
            </a:r>
            <a:r>
              <a:rPr lang="en-ID" sz="1600" dirty="0">
                <a:solidFill>
                  <a:schemeClr val="dk1"/>
                </a:solidFill>
              </a:rPr>
              <a:t>.</a:t>
            </a:r>
          </a:p>
          <a:p>
            <a:pPr marL="171450" indent="-171450"/>
            <a:r>
              <a:rPr lang="en-ID" sz="1600" dirty="0" err="1">
                <a:solidFill>
                  <a:schemeClr val="dk1"/>
                </a:solidFill>
              </a:rPr>
              <a:t>Otomatisasi</a:t>
            </a:r>
            <a:r>
              <a:rPr lang="en-ID" sz="1600" dirty="0">
                <a:solidFill>
                  <a:schemeClr val="dk1"/>
                </a:solidFill>
              </a:rPr>
              <a:t> – </a:t>
            </a:r>
            <a:r>
              <a:rPr lang="en-ID" sz="1600" dirty="0" err="1">
                <a:solidFill>
                  <a:schemeClr val="dk1"/>
                </a:solidFill>
              </a:rPr>
              <a:t>Menggantikan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pekerjaan</a:t>
            </a:r>
            <a:r>
              <a:rPr lang="en-ID" sz="1600" dirty="0">
                <a:solidFill>
                  <a:schemeClr val="dk1"/>
                </a:solidFill>
              </a:rPr>
              <a:t> rutin.</a:t>
            </a:r>
          </a:p>
          <a:p>
            <a:pPr marL="171450" indent="-171450"/>
            <a:r>
              <a:rPr lang="en-ID" sz="1600" dirty="0" err="1">
                <a:solidFill>
                  <a:schemeClr val="dk1"/>
                </a:solidFill>
              </a:rPr>
              <a:t>Analisis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Mendalam</a:t>
            </a:r>
            <a:r>
              <a:rPr lang="en-ID" sz="1600" dirty="0">
                <a:solidFill>
                  <a:schemeClr val="dk1"/>
                </a:solidFill>
              </a:rPr>
              <a:t> – </a:t>
            </a:r>
            <a:r>
              <a:rPr lang="en-ID" sz="1600" dirty="0" err="1">
                <a:solidFill>
                  <a:schemeClr val="dk1"/>
                </a:solidFill>
              </a:rPr>
              <a:t>Menemukan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pola</a:t>
            </a:r>
            <a:r>
              <a:rPr lang="en-ID" sz="1600" dirty="0">
                <a:solidFill>
                  <a:schemeClr val="dk1"/>
                </a:solidFill>
              </a:rPr>
              <a:t> dan insight </a:t>
            </a:r>
            <a:r>
              <a:rPr lang="en-ID" sz="1600" dirty="0" err="1">
                <a:solidFill>
                  <a:schemeClr val="dk1"/>
                </a:solidFill>
              </a:rPr>
              <a:t>tersembunyi</a:t>
            </a:r>
            <a:r>
              <a:rPr lang="en-ID" sz="1600" dirty="0">
                <a:solidFill>
                  <a:schemeClr val="dk1"/>
                </a:solidFill>
              </a:rPr>
              <a:t>.</a:t>
            </a:r>
          </a:p>
          <a:p>
            <a:pPr marL="171450" indent="-171450"/>
            <a:r>
              <a:rPr lang="en-ID" sz="1600" dirty="0" err="1">
                <a:solidFill>
                  <a:schemeClr val="dk1"/>
                </a:solidFill>
              </a:rPr>
              <a:t>Belajar</a:t>
            </a:r>
            <a:r>
              <a:rPr lang="en-ID" sz="1600" dirty="0">
                <a:solidFill>
                  <a:schemeClr val="dk1"/>
                </a:solidFill>
              </a:rPr>
              <a:t> &amp; </a:t>
            </a:r>
            <a:r>
              <a:rPr lang="en-ID" sz="1600" dirty="0" err="1">
                <a:solidFill>
                  <a:schemeClr val="dk1"/>
                </a:solidFill>
              </a:rPr>
              <a:t>Beradaptasi</a:t>
            </a:r>
            <a:r>
              <a:rPr lang="en-ID" sz="1600" dirty="0">
                <a:solidFill>
                  <a:schemeClr val="dk1"/>
                </a:solidFill>
              </a:rPr>
              <a:t> – </a:t>
            </a:r>
            <a:r>
              <a:rPr lang="en-ID" sz="1600" dirty="0" err="1">
                <a:solidFill>
                  <a:schemeClr val="dk1"/>
                </a:solidFill>
              </a:rPr>
              <a:t>Meningkatkan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performa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dari</a:t>
            </a:r>
            <a:r>
              <a:rPr lang="en-ID" sz="1600" dirty="0">
                <a:solidFill>
                  <a:schemeClr val="dk1"/>
                </a:solidFill>
              </a:rPr>
              <a:t> data </a:t>
            </a:r>
            <a:r>
              <a:rPr lang="en-ID" sz="1600" dirty="0" err="1">
                <a:solidFill>
                  <a:schemeClr val="dk1"/>
                </a:solidFill>
              </a:rPr>
              <a:t>baru</a:t>
            </a:r>
            <a:r>
              <a:rPr lang="en-ID" sz="1600" dirty="0">
                <a:solidFill>
                  <a:schemeClr val="dk1"/>
                </a:solidFill>
              </a:rPr>
              <a:t>.</a:t>
            </a: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5" name="Google Shape;425;p38">
            <a:extLst>
              <a:ext uri="{FF2B5EF4-FFF2-40B4-BE49-F238E27FC236}">
                <a16:creationId xmlns:a16="http://schemas.microsoft.com/office/drawing/2014/main" id="{F3F4A8DD-C0A9-E657-2BEB-9890218CD4E2}"/>
              </a:ext>
            </a:extLst>
          </p:cNvPr>
          <p:cNvGrpSpPr/>
          <p:nvPr/>
        </p:nvGrpSpPr>
        <p:grpSpPr>
          <a:xfrm>
            <a:off x="4076584" y="359295"/>
            <a:ext cx="8126932" cy="4784042"/>
            <a:chOff x="3668988" y="149198"/>
            <a:chExt cx="8484113" cy="4994302"/>
          </a:xfrm>
        </p:grpSpPr>
        <p:pic>
          <p:nvPicPr>
            <p:cNvPr id="6" name="Google Shape;426;p38">
              <a:extLst>
                <a:ext uri="{FF2B5EF4-FFF2-40B4-BE49-F238E27FC236}">
                  <a16:creationId xmlns:a16="http://schemas.microsoft.com/office/drawing/2014/main" id="{8E279C21-8AF2-2B05-A3EA-C3BB247C9BC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79" b="69"/>
            <a:stretch/>
          </p:blipFill>
          <p:spPr>
            <a:xfrm>
              <a:off x="3668988" y="341525"/>
              <a:ext cx="2867148" cy="2665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427;p38">
              <a:extLst>
                <a:ext uri="{FF2B5EF4-FFF2-40B4-BE49-F238E27FC236}">
                  <a16:creationId xmlns:a16="http://schemas.microsoft.com/office/drawing/2014/main" id="{C5BCE703-8188-E426-C74C-6A0DABC078AE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295875" y="2685072"/>
              <a:ext cx="6857226" cy="2258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428;p38">
              <a:extLst>
                <a:ext uri="{FF2B5EF4-FFF2-40B4-BE49-F238E27FC236}">
                  <a16:creationId xmlns:a16="http://schemas.microsoft.com/office/drawing/2014/main" id="{E9957EEA-40D7-98C4-B90B-BDB6825562C5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398012" y="870575"/>
              <a:ext cx="4879299" cy="16960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429;p38">
              <a:extLst>
                <a:ext uri="{FF2B5EF4-FFF2-40B4-BE49-F238E27FC236}">
                  <a16:creationId xmlns:a16="http://schemas.microsoft.com/office/drawing/2014/main" id="{F297180B-2B2C-9CE0-41A3-8C3644EC494F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995568" y="1548277"/>
              <a:ext cx="4199665" cy="18451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430;p38">
              <a:extLst>
                <a:ext uri="{FF2B5EF4-FFF2-40B4-BE49-F238E27FC236}">
                  <a16:creationId xmlns:a16="http://schemas.microsoft.com/office/drawing/2014/main" id="{30CD04D0-4FD0-1876-4AEB-5B8097D3DCDD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622933" y="261967"/>
              <a:ext cx="2312934" cy="7172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431;p38">
              <a:extLst>
                <a:ext uri="{FF2B5EF4-FFF2-40B4-BE49-F238E27FC236}">
                  <a16:creationId xmlns:a16="http://schemas.microsoft.com/office/drawing/2014/main" id="{97A31467-14CF-A1DA-5377-BDA761617FED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5517690" y="149198"/>
              <a:ext cx="1039521" cy="9095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432;p38">
              <a:extLst>
                <a:ext uri="{FF2B5EF4-FFF2-40B4-BE49-F238E27FC236}">
                  <a16:creationId xmlns:a16="http://schemas.microsoft.com/office/drawing/2014/main" id="{E2733D17-BAB4-3707-AA34-20F962CB0A64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4343694" y="1704525"/>
              <a:ext cx="3779304" cy="34389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519575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F54D1849-4FF7-CE24-8DBD-D3A71C578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2">
            <a:extLst>
              <a:ext uri="{FF2B5EF4-FFF2-40B4-BE49-F238E27FC236}">
                <a16:creationId xmlns:a16="http://schemas.microsoft.com/office/drawing/2014/main" id="{B7D9827D-8AC4-8E2D-FA8E-1D095CA09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9781" y="535000"/>
            <a:ext cx="3757200" cy="6293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Keterbatasan AI</a:t>
            </a:r>
            <a:endParaRPr dirty="0"/>
          </a:p>
        </p:txBody>
      </p:sp>
      <p:sp>
        <p:nvSpPr>
          <p:cNvPr id="300" name="Google Shape;300;p32">
            <a:extLst>
              <a:ext uri="{FF2B5EF4-FFF2-40B4-BE49-F238E27FC236}">
                <a16:creationId xmlns:a16="http://schemas.microsoft.com/office/drawing/2014/main" id="{31114B18-D36E-F199-1813-36FC657BEC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9781" y="1322938"/>
            <a:ext cx="4474438" cy="32809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en-ID" sz="1600" dirty="0" err="1">
                <a:solidFill>
                  <a:schemeClr val="dk1"/>
                </a:solidFill>
              </a:rPr>
              <a:t>Isu</a:t>
            </a:r>
            <a:r>
              <a:rPr lang="en-ID" sz="1600" dirty="0">
                <a:solidFill>
                  <a:schemeClr val="dk1"/>
                </a:solidFill>
              </a:rPr>
              <a:t> Etika &amp; Hukum – </a:t>
            </a:r>
            <a:r>
              <a:rPr lang="en-ID" sz="1600" dirty="0" err="1">
                <a:solidFill>
                  <a:schemeClr val="dk1"/>
                </a:solidFill>
              </a:rPr>
              <a:t>Potensi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pelanggaran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hak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cipta</a:t>
            </a:r>
            <a:r>
              <a:rPr lang="en-ID" sz="1600" dirty="0">
                <a:solidFill>
                  <a:schemeClr val="dk1"/>
                </a:solidFill>
              </a:rPr>
              <a:t>, </a:t>
            </a:r>
            <a:r>
              <a:rPr lang="en-ID" sz="1600" dirty="0" err="1">
                <a:solidFill>
                  <a:schemeClr val="dk1"/>
                </a:solidFill>
              </a:rPr>
              <a:t>privasi</a:t>
            </a:r>
            <a:r>
              <a:rPr lang="en-ID" sz="1600" dirty="0">
                <a:solidFill>
                  <a:schemeClr val="dk1"/>
                </a:solidFill>
              </a:rPr>
              <a:t>, dan </a:t>
            </a:r>
            <a:r>
              <a:rPr lang="en-ID" sz="1600" dirty="0" err="1">
                <a:solidFill>
                  <a:schemeClr val="dk1"/>
                </a:solidFill>
              </a:rPr>
              <a:t>penyebaran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informasi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palsu</a:t>
            </a:r>
            <a:r>
              <a:rPr lang="en-ID" sz="1600" dirty="0">
                <a:solidFill>
                  <a:schemeClr val="dk1"/>
                </a:solidFill>
              </a:rPr>
              <a:t> (</a:t>
            </a:r>
            <a:r>
              <a:rPr lang="en-ID" sz="1600" dirty="0" err="1">
                <a:solidFill>
                  <a:schemeClr val="dk1"/>
                </a:solidFill>
              </a:rPr>
              <a:t>misalnya</a:t>
            </a:r>
            <a:r>
              <a:rPr lang="en-ID" sz="1600" dirty="0">
                <a:solidFill>
                  <a:schemeClr val="dk1"/>
                </a:solidFill>
              </a:rPr>
              <a:t> deepfake).</a:t>
            </a:r>
          </a:p>
          <a:p>
            <a:pPr marL="285750" indent="-285750"/>
            <a:r>
              <a:rPr lang="en-ID" sz="1600" dirty="0" err="1">
                <a:solidFill>
                  <a:schemeClr val="dk1"/>
                </a:solidFill>
              </a:rPr>
              <a:t>Ketergantungan</a:t>
            </a:r>
            <a:r>
              <a:rPr lang="en-ID" sz="1600" dirty="0">
                <a:solidFill>
                  <a:schemeClr val="dk1"/>
                </a:solidFill>
              </a:rPr>
              <a:t> Data – </a:t>
            </a:r>
            <a:r>
              <a:rPr lang="en-ID" sz="1600" dirty="0" err="1">
                <a:solidFill>
                  <a:schemeClr val="dk1"/>
                </a:solidFill>
              </a:rPr>
              <a:t>Kualitas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hasil</a:t>
            </a:r>
            <a:r>
              <a:rPr lang="en-ID" sz="1600" dirty="0">
                <a:solidFill>
                  <a:schemeClr val="dk1"/>
                </a:solidFill>
              </a:rPr>
              <a:t> sangat </a:t>
            </a:r>
            <a:r>
              <a:rPr lang="en-ID" sz="1600" dirty="0" err="1">
                <a:solidFill>
                  <a:schemeClr val="dk1"/>
                </a:solidFill>
              </a:rPr>
              <a:t>bergantung</a:t>
            </a:r>
            <a:r>
              <a:rPr lang="en-ID" sz="1600" dirty="0">
                <a:solidFill>
                  <a:schemeClr val="dk1"/>
                </a:solidFill>
              </a:rPr>
              <a:t> pada data </a:t>
            </a:r>
            <a:r>
              <a:rPr lang="en-ID" sz="1600" dirty="0" err="1">
                <a:solidFill>
                  <a:schemeClr val="dk1"/>
                </a:solidFill>
              </a:rPr>
              <a:t>pelatihan</a:t>
            </a:r>
            <a:r>
              <a:rPr lang="en-ID" sz="1600" dirty="0">
                <a:solidFill>
                  <a:schemeClr val="dk1"/>
                </a:solidFill>
              </a:rPr>
              <a:t>.</a:t>
            </a:r>
          </a:p>
          <a:p>
            <a:pPr marL="285750" indent="-285750"/>
            <a:r>
              <a:rPr lang="en-ID" sz="1600" dirty="0" err="1">
                <a:solidFill>
                  <a:schemeClr val="dk1"/>
                </a:solidFill>
              </a:rPr>
              <a:t>Bukan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Sumber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Pengetahuan</a:t>
            </a:r>
            <a:r>
              <a:rPr lang="en-ID" sz="1600" dirty="0">
                <a:solidFill>
                  <a:schemeClr val="dk1"/>
                </a:solidFill>
              </a:rPr>
              <a:t> – Hanya </a:t>
            </a:r>
            <a:r>
              <a:rPr lang="en-ID" sz="1600" dirty="0" err="1">
                <a:solidFill>
                  <a:schemeClr val="dk1"/>
                </a:solidFill>
              </a:rPr>
              <a:t>mengolah</a:t>
            </a:r>
            <a:r>
              <a:rPr lang="en-ID" sz="1600" dirty="0">
                <a:solidFill>
                  <a:schemeClr val="dk1"/>
                </a:solidFill>
              </a:rPr>
              <a:t> data, </a:t>
            </a:r>
            <a:r>
              <a:rPr lang="en-ID" sz="1600" dirty="0" err="1">
                <a:solidFill>
                  <a:schemeClr val="dk1"/>
                </a:solidFill>
              </a:rPr>
              <a:t>bukan</a:t>
            </a:r>
            <a:r>
              <a:rPr lang="en-ID" sz="1600" dirty="0">
                <a:solidFill>
                  <a:schemeClr val="dk1"/>
                </a:solidFill>
              </a:rPr>
              <a:t> basis </a:t>
            </a:r>
            <a:r>
              <a:rPr lang="en-ID" sz="1600" dirty="0" err="1">
                <a:solidFill>
                  <a:schemeClr val="dk1"/>
                </a:solidFill>
              </a:rPr>
              <a:t>ilmu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pengetahuan</a:t>
            </a:r>
            <a:r>
              <a:rPr lang="en-ID" sz="1600" dirty="0">
                <a:solidFill>
                  <a:schemeClr val="dk1"/>
                </a:solidFill>
              </a:rPr>
              <a:t>.</a:t>
            </a:r>
          </a:p>
          <a:p>
            <a:pPr marL="285750" indent="-285750"/>
            <a:r>
              <a:rPr lang="en-ID" sz="1600" dirty="0" err="1">
                <a:solidFill>
                  <a:schemeClr val="dk1"/>
                </a:solidFill>
              </a:rPr>
              <a:t>Dampak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Lingkungan</a:t>
            </a:r>
            <a:r>
              <a:rPr lang="en-ID" sz="1600" dirty="0">
                <a:solidFill>
                  <a:schemeClr val="dk1"/>
                </a:solidFill>
              </a:rPr>
              <a:t> – </a:t>
            </a:r>
            <a:r>
              <a:rPr lang="en-ID" sz="1600" dirty="0" err="1">
                <a:solidFill>
                  <a:schemeClr val="dk1"/>
                </a:solidFill>
              </a:rPr>
              <a:t>Pelatihan</a:t>
            </a:r>
            <a:r>
              <a:rPr lang="en-ID" sz="1600" dirty="0">
                <a:solidFill>
                  <a:schemeClr val="dk1"/>
                </a:solidFill>
              </a:rPr>
              <a:t> model </a:t>
            </a:r>
            <a:r>
              <a:rPr lang="en-ID" sz="1600" dirty="0" err="1">
                <a:solidFill>
                  <a:schemeClr val="dk1"/>
                </a:solidFill>
              </a:rPr>
              <a:t>besar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butuh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energi</a:t>
            </a:r>
            <a:r>
              <a:rPr lang="en-ID" sz="1600" dirty="0">
                <a:solidFill>
                  <a:schemeClr val="dk1"/>
                </a:solidFill>
              </a:rPr>
              <a:t> sangat </a:t>
            </a:r>
            <a:r>
              <a:rPr lang="en-ID" sz="1600" dirty="0" err="1">
                <a:solidFill>
                  <a:schemeClr val="dk1"/>
                </a:solidFill>
              </a:rPr>
              <a:t>besar</a:t>
            </a:r>
            <a:r>
              <a:rPr lang="en-ID" sz="1600" dirty="0">
                <a:solidFill>
                  <a:schemeClr val="dk1"/>
                </a:solidFill>
              </a:rPr>
              <a:t>.</a:t>
            </a:r>
          </a:p>
          <a:p>
            <a:pPr marL="285750" indent="-285750"/>
            <a:r>
              <a:rPr lang="en-ID" sz="1600" dirty="0" err="1">
                <a:solidFill>
                  <a:schemeClr val="dk1"/>
                </a:solidFill>
              </a:rPr>
              <a:t>Keamanan</a:t>
            </a:r>
            <a:r>
              <a:rPr lang="en-ID" sz="1600" dirty="0">
                <a:solidFill>
                  <a:schemeClr val="dk1"/>
                </a:solidFill>
              </a:rPr>
              <a:t> Data – </a:t>
            </a:r>
            <a:r>
              <a:rPr lang="en-ID" sz="1600" dirty="0" err="1">
                <a:solidFill>
                  <a:schemeClr val="dk1"/>
                </a:solidFill>
              </a:rPr>
              <a:t>Risiko</a:t>
            </a:r>
            <a:r>
              <a:rPr lang="en-ID" sz="1600" dirty="0">
                <a:solidFill>
                  <a:schemeClr val="dk1"/>
                </a:solidFill>
              </a:rPr>
              <a:t> </a:t>
            </a:r>
            <a:r>
              <a:rPr lang="en-ID" sz="1600" dirty="0" err="1">
                <a:solidFill>
                  <a:schemeClr val="dk1"/>
                </a:solidFill>
              </a:rPr>
              <a:t>kebocoran</a:t>
            </a:r>
            <a:r>
              <a:rPr lang="en-ID" sz="1600" dirty="0">
                <a:solidFill>
                  <a:schemeClr val="dk1"/>
                </a:solidFill>
              </a:rPr>
              <a:t> dan </a:t>
            </a:r>
            <a:r>
              <a:rPr lang="en-ID" sz="1600" dirty="0" err="1">
                <a:solidFill>
                  <a:schemeClr val="dk1"/>
                </a:solidFill>
              </a:rPr>
              <a:t>penyalahgunaan</a:t>
            </a:r>
            <a:r>
              <a:rPr lang="en-ID" sz="1600" dirty="0">
                <a:solidFill>
                  <a:schemeClr val="dk1"/>
                </a:solidFill>
              </a:rPr>
              <a:t> data </a:t>
            </a:r>
            <a:r>
              <a:rPr lang="en-ID" sz="1600" dirty="0" err="1">
                <a:solidFill>
                  <a:schemeClr val="dk1"/>
                </a:solidFill>
              </a:rPr>
              <a:t>pribadi</a:t>
            </a:r>
            <a:r>
              <a:rPr lang="en-ID" sz="1600" dirty="0">
                <a:solidFill>
                  <a:schemeClr val="dk1"/>
                </a:solidFill>
              </a:rPr>
              <a:t>.</a:t>
            </a: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4" name="Google Shape;425;p38">
            <a:extLst>
              <a:ext uri="{FF2B5EF4-FFF2-40B4-BE49-F238E27FC236}">
                <a16:creationId xmlns:a16="http://schemas.microsoft.com/office/drawing/2014/main" id="{37898A5E-1B03-9136-C8AB-448BBAB19DCD}"/>
              </a:ext>
            </a:extLst>
          </p:cNvPr>
          <p:cNvGrpSpPr/>
          <p:nvPr/>
        </p:nvGrpSpPr>
        <p:grpSpPr>
          <a:xfrm>
            <a:off x="4076584" y="359295"/>
            <a:ext cx="8126932" cy="4784042"/>
            <a:chOff x="3668988" y="149198"/>
            <a:chExt cx="8484113" cy="4994302"/>
          </a:xfrm>
        </p:grpSpPr>
        <p:pic>
          <p:nvPicPr>
            <p:cNvPr id="5" name="Google Shape;426;p38">
              <a:extLst>
                <a:ext uri="{FF2B5EF4-FFF2-40B4-BE49-F238E27FC236}">
                  <a16:creationId xmlns:a16="http://schemas.microsoft.com/office/drawing/2014/main" id="{18626E3C-26BF-2712-3883-EACE85676DA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79" b="69"/>
            <a:stretch/>
          </p:blipFill>
          <p:spPr>
            <a:xfrm>
              <a:off x="3668988" y="341525"/>
              <a:ext cx="2867148" cy="2665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427;p38">
              <a:extLst>
                <a:ext uri="{FF2B5EF4-FFF2-40B4-BE49-F238E27FC236}">
                  <a16:creationId xmlns:a16="http://schemas.microsoft.com/office/drawing/2014/main" id="{DD456754-AE7A-A97B-03A0-A71B4250A312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295875" y="2685072"/>
              <a:ext cx="6857226" cy="2258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428;p38">
              <a:extLst>
                <a:ext uri="{FF2B5EF4-FFF2-40B4-BE49-F238E27FC236}">
                  <a16:creationId xmlns:a16="http://schemas.microsoft.com/office/drawing/2014/main" id="{285CBC16-9A48-D928-DEB1-A8BD6C7B8ABC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398012" y="870575"/>
              <a:ext cx="4879299" cy="16960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429;p38">
              <a:extLst>
                <a:ext uri="{FF2B5EF4-FFF2-40B4-BE49-F238E27FC236}">
                  <a16:creationId xmlns:a16="http://schemas.microsoft.com/office/drawing/2014/main" id="{B6768367-BA24-3554-1346-C7D959658C2B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995568" y="1548277"/>
              <a:ext cx="4199665" cy="18451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430;p38">
              <a:extLst>
                <a:ext uri="{FF2B5EF4-FFF2-40B4-BE49-F238E27FC236}">
                  <a16:creationId xmlns:a16="http://schemas.microsoft.com/office/drawing/2014/main" id="{7CA2A5DF-8A26-EB8A-8294-D64BEA409856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622933" y="261967"/>
              <a:ext cx="2312934" cy="7172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431;p38">
              <a:extLst>
                <a:ext uri="{FF2B5EF4-FFF2-40B4-BE49-F238E27FC236}">
                  <a16:creationId xmlns:a16="http://schemas.microsoft.com/office/drawing/2014/main" id="{6A4C196D-12BE-6ADD-F4D6-9CE905509F04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5517690" y="149198"/>
              <a:ext cx="1039521" cy="9095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432;p38">
              <a:extLst>
                <a:ext uri="{FF2B5EF4-FFF2-40B4-BE49-F238E27FC236}">
                  <a16:creationId xmlns:a16="http://schemas.microsoft.com/office/drawing/2014/main" id="{88CE9784-FAAC-34A4-8B8E-917965B718DC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4343694" y="1704525"/>
              <a:ext cx="3779304" cy="34389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007623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5F61D009-35F7-5B81-2291-A5F362777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2">
            <a:extLst>
              <a:ext uri="{FF2B5EF4-FFF2-40B4-BE49-F238E27FC236}">
                <a16:creationId xmlns:a16="http://schemas.microsoft.com/office/drawing/2014/main" id="{DA389019-DE64-07E2-395C-6B5E3CBC0A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9180" y="241882"/>
            <a:ext cx="7152620" cy="613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Peran AI dalam dunia kesehatan?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ED35B4-8E69-3991-B258-220747DB18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839"/>
          <a:stretch>
            <a:fillRect/>
          </a:stretch>
        </p:blipFill>
        <p:spPr>
          <a:xfrm>
            <a:off x="1271287" y="956932"/>
            <a:ext cx="6601426" cy="388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557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>
          <a:extLst>
            <a:ext uri="{FF2B5EF4-FFF2-40B4-BE49-F238E27FC236}">
              <a16:creationId xmlns:a16="http://schemas.microsoft.com/office/drawing/2014/main" id="{5147F4CF-A248-6F61-9078-68B85D754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FD5C0E-D64A-55E1-09EF-1DD2CC61C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/>
              <a:t>Contoh</a:t>
            </a:r>
            <a:r>
              <a:rPr lang="en-US" sz="2400" dirty="0"/>
              <a:t> </a:t>
            </a:r>
            <a:r>
              <a:rPr lang="en-US" sz="2400" dirty="0" err="1"/>
              <a:t>Pemanfaatan</a:t>
            </a:r>
            <a:r>
              <a:rPr lang="en-US" sz="2400" dirty="0"/>
              <a:t> AI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Bidang</a:t>
            </a:r>
            <a:r>
              <a:rPr lang="en-US" sz="2400" dirty="0"/>
              <a:t> Kesehatan</a:t>
            </a:r>
            <a:endParaRPr lang="en-ID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C5E7E6-A08B-07BD-2A3A-32F1D8C430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946" t="18002" r="31892" b="5083"/>
          <a:stretch>
            <a:fillRect/>
          </a:stretch>
        </p:blipFill>
        <p:spPr>
          <a:xfrm>
            <a:off x="234777" y="1017725"/>
            <a:ext cx="3398109" cy="39541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10EB28-2D5A-C532-8B09-DE83C6758D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162" t="32905" r="41757" b="8632"/>
          <a:stretch>
            <a:fillRect/>
          </a:stretch>
        </p:blipFill>
        <p:spPr>
          <a:xfrm>
            <a:off x="1195074" y="1120175"/>
            <a:ext cx="4624958" cy="37005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DDACDC-F4A6-7FE2-B832-9899B6EE7D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2567" t="27376" r="40271" b="8632"/>
          <a:stretch>
            <a:fillRect/>
          </a:stretch>
        </p:blipFill>
        <p:spPr>
          <a:xfrm>
            <a:off x="2894128" y="1017725"/>
            <a:ext cx="3928150" cy="38029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3F440C-B3DA-4488-1C2D-D333A6682F7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081" t="16801" r="40270" b="8632"/>
          <a:stretch>
            <a:fillRect/>
          </a:stretch>
        </p:blipFill>
        <p:spPr>
          <a:xfrm>
            <a:off x="5214551" y="987176"/>
            <a:ext cx="3632887" cy="394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7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31516-2263-64C8-4159-A3A803C1B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 dirty="0"/>
              <a:t>Area </a:t>
            </a:r>
            <a:r>
              <a:rPr lang="en-ID" sz="2400" dirty="0" err="1"/>
              <a:t>Pelayanan</a:t>
            </a:r>
            <a:r>
              <a:rPr lang="en-ID" sz="2400" dirty="0"/>
              <a:t> Farmasi yang </a:t>
            </a:r>
            <a:r>
              <a:rPr lang="en-ID" sz="2400" dirty="0" err="1"/>
              <a:t>Berpotensi</a:t>
            </a:r>
            <a:r>
              <a:rPr lang="en-ID" sz="2400" dirty="0"/>
              <a:t> </a:t>
            </a:r>
            <a:r>
              <a:rPr lang="en-ID" sz="2400" dirty="0" err="1"/>
              <a:t>Diintegrasikan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Artificial Intelligence (AI)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8C82DD-9015-02D7-C52D-BB67F59070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550" y="1539163"/>
            <a:ext cx="7713900" cy="1183800"/>
          </a:xfrm>
        </p:spPr>
        <p:txBody>
          <a:bodyPr/>
          <a:lstStyle/>
          <a:p>
            <a:pPr marL="152400" indent="0">
              <a:buNone/>
            </a:pPr>
            <a:r>
              <a:rPr lang="en-ID" sz="1400" b="1" u="none" dirty="0" err="1"/>
              <a:t>Mengapa</a:t>
            </a:r>
            <a:r>
              <a:rPr lang="en-ID" sz="1400" b="1" u="none" dirty="0"/>
              <a:t> AI </a:t>
            </a:r>
            <a:r>
              <a:rPr lang="en-ID" sz="1400" b="1" u="none" dirty="0" err="1"/>
              <a:t>dalam</a:t>
            </a:r>
            <a:r>
              <a:rPr lang="en-ID" sz="1400" b="1" u="none" dirty="0"/>
              <a:t> </a:t>
            </a:r>
            <a:r>
              <a:rPr lang="en-ID" sz="1400" b="1" u="none" dirty="0" err="1"/>
              <a:t>Pelayanan</a:t>
            </a:r>
            <a:r>
              <a:rPr lang="en-ID" sz="1400" b="1" u="none" dirty="0"/>
              <a:t> Farmasi?</a:t>
            </a:r>
          </a:p>
          <a:p>
            <a:pPr marL="152400" indent="0">
              <a:buNone/>
            </a:pPr>
            <a:endParaRPr lang="en-ID" sz="1400" b="1" u="none" dirty="0"/>
          </a:p>
          <a:p>
            <a:pPr marL="152400" indent="0">
              <a:buNone/>
            </a:pPr>
            <a:r>
              <a:rPr lang="en-ID" sz="1400" b="1" u="none" dirty="0" err="1"/>
              <a:t>Tantangan</a:t>
            </a:r>
            <a:r>
              <a:rPr lang="en-ID" sz="1400" b="1" u="none" dirty="0"/>
              <a:t> </a:t>
            </a:r>
            <a:r>
              <a:rPr lang="en-ID" sz="1400" b="1" u="none" dirty="0" err="1"/>
              <a:t>Pelayanan</a:t>
            </a:r>
            <a:r>
              <a:rPr lang="en-ID" sz="1400" b="1" u="none" dirty="0"/>
              <a:t> Farmasi Saat Ini</a:t>
            </a:r>
          </a:p>
          <a:p>
            <a:r>
              <a:rPr lang="en-ID" sz="1400" u="none" dirty="0" err="1"/>
              <a:t>Tingginya</a:t>
            </a:r>
            <a:r>
              <a:rPr lang="en-ID" sz="1400" u="none" dirty="0"/>
              <a:t> volume </a:t>
            </a:r>
            <a:r>
              <a:rPr lang="en-ID" sz="1400" u="none" dirty="0" err="1"/>
              <a:t>resep</a:t>
            </a:r>
            <a:r>
              <a:rPr lang="en-ID" sz="1400" u="none" dirty="0"/>
              <a:t> dan data </a:t>
            </a:r>
            <a:r>
              <a:rPr lang="en-ID" sz="1400" u="none" dirty="0" err="1"/>
              <a:t>pasien</a:t>
            </a:r>
            <a:r>
              <a:rPr lang="en-ID" sz="1400" u="none" dirty="0"/>
              <a:t> </a:t>
            </a:r>
          </a:p>
          <a:p>
            <a:r>
              <a:rPr lang="en-ID" sz="1400" u="none" dirty="0"/>
              <a:t>Risiko medication error </a:t>
            </a:r>
          </a:p>
          <a:p>
            <a:r>
              <a:rPr lang="en-ID" sz="1400" u="none" dirty="0" err="1"/>
              <a:t>Keterbatasan</a:t>
            </a:r>
            <a:r>
              <a:rPr lang="en-ID" sz="1400" u="none" dirty="0"/>
              <a:t> </a:t>
            </a:r>
            <a:r>
              <a:rPr lang="en-ID" sz="1400" u="none" dirty="0" err="1"/>
              <a:t>sumber</a:t>
            </a:r>
            <a:r>
              <a:rPr lang="en-ID" sz="1400" u="none" dirty="0"/>
              <a:t> </a:t>
            </a:r>
            <a:r>
              <a:rPr lang="en-ID" sz="1400" u="none" dirty="0" err="1"/>
              <a:t>daya</a:t>
            </a:r>
            <a:r>
              <a:rPr lang="en-ID" sz="1400" u="none" dirty="0"/>
              <a:t> </a:t>
            </a:r>
            <a:r>
              <a:rPr lang="en-ID" sz="1400" u="none" dirty="0" err="1"/>
              <a:t>manusia</a:t>
            </a:r>
            <a:r>
              <a:rPr lang="en-ID" sz="1400" u="none" dirty="0"/>
              <a:t> </a:t>
            </a:r>
          </a:p>
          <a:p>
            <a:r>
              <a:rPr lang="en-ID" sz="1400" u="none" dirty="0" err="1"/>
              <a:t>Kompleksitas</a:t>
            </a:r>
            <a:r>
              <a:rPr lang="en-ID" sz="1400" u="none" dirty="0"/>
              <a:t> </a:t>
            </a:r>
            <a:r>
              <a:rPr lang="en-ID" sz="1400" u="none" dirty="0" err="1"/>
              <a:t>terapi</a:t>
            </a:r>
            <a:r>
              <a:rPr lang="en-ID" sz="1400" u="none" dirty="0"/>
              <a:t> </a:t>
            </a:r>
            <a:r>
              <a:rPr lang="en-ID" sz="1400" u="none" dirty="0" err="1"/>
              <a:t>obat</a:t>
            </a:r>
            <a:r>
              <a:rPr lang="en-ID" sz="1400" u="none" dirty="0"/>
              <a:t> </a:t>
            </a:r>
          </a:p>
          <a:p>
            <a:r>
              <a:rPr lang="en-ID" sz="1400" u="none" dirty="0" err="1"/>
              <a:t>Kebutuhan</a:t>
            </a:r>
            <a:r>
              <a:rPr lang="en-ID" sz="1400" u="none" dirty="0"/>
              <a:t> monitoring </a:t>
            </a:r>
            <a:r>
              <a:rPr lang="en-ID" sz="1400" u="none" dirty="0" err="1"/>
              <a:t>keamanan</a:t>
            </a:r>
            <a:r>
              <a:rPr lang="en-ID" sz="1400" u="none" dirty="0"/>
              <a:t> </a:t>
            </a:r>
            <a:r>
              <a:rPr lang="en-ID" sz="1400" u="none" dirty="0" err="1"/>
              <a:t>obat</a:t>
            </a:r>
            <a:r>
              <a:rPr lang="en-ID" sz="1400" u="none" dirty="0"/>
              <a:t> </a:t>
            </a:r>
            <a:r>
              <a:rPr lang="en-ID" sz="1400" u="none" dirty="0" err="1"/>
              <a:t>secara</a:t>
            </a:r>
            <a:r>
              <a:rPr lang="en-ID" sz="1400" u="none" dirty="0"/>
              <a:t> </a:t>
            </a:r>
            <a:r>
              <a:rPr lang="en-ID" sz="1400" u="none" dirty="0" err="1"/>
              <a:t>berkelanjutan</a:t>
            </a:r>
            <a:r>
              <a:rPr lang="en-ID" sz="1400" u="none" dirty="0"/>
              <a:t> </a:t>
            </a:r>
          </a:p>
          <a:p>
            <a:endParaRPr lang="en-ID" sz="1400" b="1" u="none" dirty="0"/>
          </a:p>
          <a:p>
            <a:pPr marL="152400" indent="0">
              <a:buNone/>
            </a:pPr>
            <a:r>
              <a:rPr lang="en-ID" sz="1400" b="1" u="none" dirty="0"/>
              <a:t>Peran AI</a:t>
            </a:r>
          </a:p>
          <a:p>
            <a:r>
              <a:rPr lang="en-ID" sz="1400" u="none" dirty="0"/>
              <a:t>✅ </a:t>
            </a:r>
            <a:r>
              <a:rPr lang="en-ID" sz="1400" u="none" dirty="0" err="1"/>
              <a:t>Meningkatkan</a:t>
            </a:r>
            <a:r>
              <a:rPr lang="en-ID" sz="1400" u="none" dirty="0"/>
              <a:t> </a:t>
            </a:r>
            <a:r>
              <a:rPr lang="en-ID" sz="1400" u="none" dirty="0" err="1"/>
              <a:t>efisiensi</a:t>
            </a:r>
            <a:r>
              <a:rPr lang="en-ID" sz="1400" u="none" dirty="0"/>
              <a:t> proses </a:t>
            </a:r>
            <a:r>
              <a:rPr lang="en-ID" sz="1400" u="none" dirty="0" err="1"/>
              <a:t>kerja</a:t>
            </a:r>
            <a:endParaRPr lang="en-ID" sz="1400" u="none" dirty="0"/>
          </a:p>
          <a:p>
            <a:r>
              <a:rPr lang="en-ID" sz="1400" u="none" dirty="0"/>
              <a:t>✅ </a:t>
            </a:r>
            <a:r>
              <a:rPr lang="en-ID" sz="1400" u="none" dirty="0" err="1"/>
              <a:t>Mendukung</a:t>
            </a:r>
            <a:r>
              <a:rPr lang="en-ID" sz="1400" u="none" dirty="0"/>
              <a:t> </a:t>
            </a:r>
            <a:r>
              <a:rPr lang="en-ID" sz="1400" u="none" dirty="0" err="1"/>
              <a:t>pengambilan</a:t>
            </a:r>
            <a:r>
              <a:rPr lang="en-ID" sz="1400" u="none" dirty="0"/>
              <a:t> </a:t>
            </a:r>
            <a:r>
              <a:rPr lang="en-ID" sz="1400" u="none" dirty="0" err="1"/>
              <a:t>keputusan</a:t>
            </a:r>
            <a:r>
              <a:rPr lang="en-ID" sz="1400" u="none" dirty="0"/>
              <a:t> </a:t>
            </a:r>
            <a:r>
              <a:rPr lang="en-ID" sz="1400" u="none" dirty="0" err="1"/>
              <a:t>klinis</a:t>
            </a:r>
            <a:endParaRPr lang="en-ID" sz="1400" u="none" dirty="0"/>
          </a:p>
          <a:p>
            <a:r>
              <a:rPr lang="en-ID" sz="1400" u="none" dirty="0"/>
              <a:t>✅ </a:t>
            </a:r>
            <a:r>
              <a:rPr lang="en-ID" sz="1400" u="none" dirty="0" err="1"/>
              <a:t>Mengurangi</a:t>
            </a:r>
            <a:r>
              <a:rPr lang="en-ID" sz="1400" u="none" dirty="0"/>
              <a:t> </a:t>
            </a:r>
            <a:r>
              <a:rPr lang="en-ID" sz="1400" u="none" dirty="0" err="1"/>
              <a:t>kesalahan</a:t>
            </a:r>
            <a:r>
              <a:rPr lang="en-ID" sz="1400" u="none" dirty="0"/>
              <a:t> </a:t>
            </a:r>
            <a:r>
              <a:rPr lang="en-ID" sz="1400" u="none" dirty="0" err="1"/>
              <a:t>manusia</a:t>
            </a:r>
            <a:endParaRPr lang="en-ID" sz="1400" u="none" dirty="0"/>
          </a:p>
          <a:p>
            <a:r>
              <a:rPr lang="en-ID" sz="1400" u="none" dirty="0"/>
              <a:t>✅ </a:t>
            </a:r>
            <a:r>
              <a:rPr lang="en-ID" sz="1400" u="none" dirty="0" err="1"/>
              <a:t>Meningkatkan</a:t>
            </a:r>
            <a:r>
              <a:rPr lang="en-ID" sz="1400" u="none" dirty="0"/>
              <a:t> </a:t>
            </a:r>
            <a:r>
              <a:rPr lang="en-ID" sz="1400" u="none" dirty="0" err="1"/>
              <a:t>keselamatan</a:t>
            </a:r>
            <a:r>
              <a:rPr lang="en-ID" sz="1400" u="none" dirty="0"/>
              <a:t> </a:t>
            </a:r>
            <a:r>
              <a:rPr lang="en-ID" sz="1400" u="none" dirty="0" err="1"/>
              <a:t>pasien</a:t>
            </a:r>
            <a:endParaRPr lang="en-ID" sz="1400" u="none" dirty="0"/>
          </a:p>
          <a:p>
            <a:endParaRPr lang="en-ID" sz="1400" u="none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1535B1-864A-D003-72F6-A6F8D4349A16}"/>
              </a:ext>
            </a:extLst>
          </p:cNvPr>
          <p:cNvSpPr/>
          <p:nvPr/>
        </p:nvSpPr>
        <p:spPr>
          <a:xfrm>
            <a:off x="6019800" y="1686563"/>
            <a:ext cx="2307550" cy="4445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Dispensing</a:t>
            </a:r>
            <a:endParaRPr lang="en-ID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4990B3D-695E-136A-24F7-62211265BB87}"/>
              </a:ext>
            </a:extLst>
          </p:cNvPr>
          <p:cNvSpPr/>
          <p:nvPr/>
        </p:nvSpPr>
        <p:spPr>
          <a:xfrm>
            <a:off x="6019800" y="2291827"/>
            <a:ext cx="2307550" cy="4445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Medication Review</a:t>
            </a:r>
            <a:endParaRPr lang="en-ID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DC38C2C-9019-5D8E-BA2B-6333DBF28C8E}"/>
              </a:ext>
            </a:extLst>
          </p:cNvPr>
          <p:cNvSpPr/>
          <p:nvPr/>
        </p:nvSpPr>
        <p:spPr>
          <a:xfrm>
            <a:off x="6019800" y="2870363"/>
            <a:ext cx="2307550" cy="4445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Clinical Decision Support</a:t>
            </a:r>
            <a:endParaRPr lang="en-ID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68711D6-985F-6C22-3614-5811B6235DF9}"/>
              </a:ext>
            </a:extLst>
          </p:cNvPr>
          <p:cNvSpPr/>
          <p:nvPr/>
        </p:nvSpPr>
        <p:spPr>
          <a:xfrm>
            <a:off x="6015950" y="3448899"/>
            <a:ext cx="2307550" cy="4445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Inventory Management</a:t>
            </a:r>
            <a:endParaRPr lang="en-ID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CFA6741-4292-EFA8-BE8F-CE1F5A08CE86}"/>
              </a:ext>
            </a:extLst>
          </p:cNvPr>
          <p:cNvSpPr/>
          <p:nvPr/>
        </p:nvSpPr>
        <p:spPr>
          <a:xfrm>
            <a:off x="6015950" y="4027435"/>
            <a:ext cx="2307550" cy="4445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Pharmacovigilance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33951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CBC7B-72B6-B1C4-40FB-781558529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9809874-6588-965B-1C21-D51C190CBC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549" y="1653462"/>
            <a:ext cx="3793450" cy="2423237"/>
          </a:xfrm>
        </p:spPr>
        <p:txBody>
          <a:bodyPr/>
          <a:lstStyle/>
          <a:p>
            <a:pPr marL="152400" indent="0">
              <a:buNone/>
            </a:pPr>
            <a:r>
              <a:rPr lang="en-ID" sz="1400" b="1" u="none" dirty="0" err="1"/>
              <a:t>Potensi</a:t>
            </a:r>
            <a:r>
              <a:rPr lang="en-ID" sz="1400" b="1" u="none" dirty="0"/>
              <a:t> Integrasi AI</a:t>
            </a:r>
          </a:p>
          <a:p>
            <a:r>
              <a:rPr lang="en-ID" sz="1400" u="none" dirty="0" err="1"/>
              <a:t>Verifikasi</a:t>
            </a:r>
            <a:r>
              <a:rPr lang="en-ID" sz="1400" u="none" dirty="0"/>
              <a:t> </a:t>
            </a:r>
            <a:r>
              <a:rPr lang="en-ID" sz="1400" u="none" dirty="0" err="1"/>
              <a:t>resep</a:t>
            </a:r>
            <a:r>
              <a:rPr lang="en-ID" sz="1400" u="none" dirty="0"/>
              <a:t> </a:t>
            </a:r>
            <a:r>
              <a:rPr lang="en-ID" sz="1400" u="none" dirty="0" err="1"/>
              <a:t>otomatis</a:t>
            </a:r>
            <a:r>
              <a:rPr lang="en-ID" sz="1400" u="none" dirty="0"/>
              <a:t> </a:t>
            </a:r>
          </a:p>
          <a:p>
            <a:r>
              <a:rPr lang="en-ID" sz="1400" u="none" dirty="0" err="1"/>
              <a:t>Deteksi</a:t>
            </a:r>
            <a:r>
              <a:rPr lang="en-ID" sz="1400" u="none" dirty="0"/>
              <a:t> </a:t>
            </a:r>
            <a:r>
              <a:rPr lang="en-ID" sz="1400" u="none" dirty="0" err="1"/>
              <a:t>kesalahan</a:t>
            </a:r>
            <a:r>
              <a:rPr lang="en-ID" sz="1400" u="none" dirty="0"/>
              <a:t> </a:t>
            </a:r>
            <a:r>
              <a:rPr lang="en-ID" sz="1400" u="none" dirty="0" err="1"/>
              <a:t>dosis</a:t>
            </a:r>
            <a:r>
              <a:rPr lang="en-ID" sz="1400" u="none" dirty="0"/>
              <a:t> </a:t>
            </a:r>
          </a:p>
          <a:p>
            <a:r>
              <a:rPr lang="en-ID" sz="1400" u="none" dirty="0" err="1"/>
              <a:t>Pemeriksaan</a:t>
            </a:r>
            <a:r>
              <a:rPr lang="en-ID" sz="1400" u="none" dirty="0"/>
              <a:t> </a:t>
            </a:r>
            <a:r>
              <a:rPr lang="en-ID" sz="1400" u="none" dirty="0" err="1"/>
              <a:t>interaksi</a:t>
            </a:r>
            <a:r>
              <a:rPr lang="en-ID" sz="1400" u="none" dirty="0"/>
              <a:t> </a:t>
            </a:r>
            <a:r>
              <a:rPr lang="en-ID" sz="1400" u="none" dirty="0" err="1"/>
              <a:t>obat</a:t>
            </a:r>
            <a:r>
              <a:rPr lang="en-ID" sz="1400" u="none" dirty="0"/>
              <a:t> </a:t>
            </a:r>
          </a:p>
          <a:p>
            <a:r>
              <a:rPr lang="en-ID" sz="1400" u="none" dirty="0"/>
              <a:t>Robot dispensing </a:t>
            </a:r>
            <a:r>
              <a:rPr lang="en-ID" sz="1400" u="none" dirty="0" err="1"/>
              <a:t>berbasis</a:t>
            </a:r>
            <a:r>
              <a:rPr lang="en-ID" sz="1400" u="none" dirty="0"/>
              <a:t> AI </a:t>
            </a:r>
          </a:p>
          <a:p>
            <a:r>
              <a:rPr lang="en-ID" sz="1400" u="none" dirty="0" err="1"/>
              <a:t>Pengenalan</a:t>
            </a:r>
            <a:r>
              <a:rPr lang="en-ID" sz="1400" u="none" dirty="0"/>
              <a:t> </a:t>
            </a:r>
            <a:r>
              <a:rPr lang="en-ID" sz="1400" u="none" dirty="0" err="1"/>
              <a:t>obat</a:t>
            </a:r>
            <a:r>
              <a:rPr lang="en-ID" sz="1400" u="none" dirty="0"/>
              <a:t> </a:t>
            </a:r>
            <a:r>
              <a:rPr lang="en-ID" sz="1400" u="none" dirty="0" err="1"/>
              <a:t>menggunakan</a:t>
            </a:r>
            <a:r>
              <a:rPr lang="en-ID" sz="1400" u="none" dirty="0"/>
              <a:t> computer vision</a:t>
            </a:r>
          </a:p>
          <a:p>
            <a:pPr marL="152400" indent="0">
              <a:buNone/>
            </a:pPr>
            <a:r>
              <a:rPr lang="en-ID" sz="1400" u="none" dirty="0"/>
              <a:t> </a:t>
            </a:r>
          </a:p>
          <a:p>
            <a:pPr marL="152400" indent="0">
              <a:buNone/>
            </a:pPr>
            <a:r>
              <a:rPr lang="en-ID" sz="1400" b="1" u="none" dirty="0"/>
              <a:t>Manfaat</a:t>
            </a:r>
          </a:p>
          <a:p>
            <a:r>
              <a:rPr lang="en-ID" sz="1400" u="none" dirty="0" err="1"/>
              <a:t>Mengurangi</a:t>
            </a:r>
            <a:r>
              <a:rPr lang="en-ID" sz="1400" u="none" dirty="0"/>
              <a:t> dispensing error </a:t>
            </a:r>
          </a:p>
          <a:p>
            <a:r>
              <a:rPr lang="en-ID" sz="1400" u="none" dirty="0" err="1"/>
              <a:t>Mempercepat</a:t>
            </a:r>
            <a:r>
              <a:rPr lang="en-ID" sz="1400" u="none" dirty="0"/>
              <a:t> </a:t>
            </a:r>
            <a:r>
              <a:rPr lang="en-ID" sz="1400" u="none" dirty="0" err="1"/>
              <a:t>pelayanan</a:t>
            </a:r>
            <a:r>
              <a:rPr lang="en-ID" sz="1400" u="none" dirty="0"/>
              <a:t> </a:t>
            </a:r>
          </a:p>
          <a:p>
            <a:r>
              <a:rPr lang="en-ID" sz="1400" u="none" dirty="0" err="1"/>
              <a:t>Meningkatkan</a:t>
            </a:r>
            <a:r>
              <a:rPr lang="en-ID" sz="1400" u="none" dirty="0"/>
              <a:t> </a:t>
            </a:r>
            <a:r>
              <a:rPr lang="en-ID" sz="1400" u="none" dirty="0" err="1"/>
              <a:t>akurasi</a:t>
            </a:r>
            <a:r>
              <a:rPr lang="en-ID" sz="1400" u="none" dirty="0"/>
              <a:t> </a:t>
            </a:r>
            <a:r>
              <a:rPr lang="en-ID" sz="1400" u="none" dirty="0" err="1"/>
              <a:t>penyiapan</a:t>
            </a:r>
            <a:r>
              <a:rPr lang="en-ID" sz="1400" u="none" dirty="0"/>
              <a:t> </a:t>
            </a:r>
            <a:r>
              <a:rPr lang="en-ID" sz="1400" u="none" dirty="0" err="1"/>
              <a:t>obat</a:t>
            </a:r>
            <a:r>
              <a:rPr lang="en-ID" sz="1400" u="none" dirty="0"/>
              <a:t> 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E4E043E-FA24-86F0-25B5-5D2388A2D8C1}"/>
              </a:ext>
            </a:extLst>
          </p:cNvPr>
          <p:cNvSpPr txBox="1">
            <a:spLocks/>
          </p:cNvSpPr>
          <p:nvPr/>
        </p:nvSpPr>
        <p:spPr>
          <a:xfrm>
            <a:off x="4826003" y="1653462"/>
            <a:ext cx="3793450" cy="242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●"/>
              <a:defRPr sz="1200" b="0" i="0" u="sng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○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■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●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○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■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●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○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■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9pPr>
          </a:lstStyle>
          <a:p>
            <a:pPr marL="152400" indent="0">
              <a:buNone/>
            </a:pPr>
            <a:r>
              <a:rPr lang="en-ID" sz="1400" b="1" u="none" dirty="0" err="1"/>
              <a:t>Potensi</a:t>
            </a:r>
            <a:r>
              <a:rPr lang="en-ID" sz="1400" b="1" u="none" dirty="0"/>
              <a:t> Integrasi AI</a:t>
            </a:r>
          </a:p>
          <a:p>
            <a:r>
              <a:rPr lang="en-ID" sz="1400" u="none" dirty="0" err="1"/>
              <a:t>Analisis</a:t>
            </a:r>
            <a:r>
              <a:rPr lang="en-ID" sz="1400" u="none" dirty="0"/>
              <a:t> regimen </a:t>
            </a:r>
            <a:r>
              <a:rPr lang="en-ID" sz="1400" u="none" dirty="0" err="1"/>
              <a:t>terapi</a:t>
            </a:r>
            <a:r>
              <a:rPr lang="en-ID" sz="1400" u="none" dirty="0"/>
              <a:t> </a:t>
            </a:r>
            <a:r>
              <a:rPr lang="en-ID" sz="1400" u="none" dirty="0" err="1"/>
              <a:t>secara</a:t>
            </a:r>
            <a:r>
              <a:rPr lang="en-ID" sz="1400" u="none" dirty="0"/>
              <a:t> </a:t>
            </a:r>
            <a:r>
              <a:rPr lang="en-ID" sz="1400" u="none" dirty="0" err="1"/>
              <a:t>otomatis</a:t>
            </a:r>
            <a:r>
              <a:rPr lang="en-ID" sz="1400" u="none" dirty="0"/>
              <a:t> </a:t>
            </a:r>
          </a:p>
          <a:p>
            <a:r>
              <a:rPr lang="en-ID" sz="1400" u="none" dirty="0" err="1"/>
              <a:t>Identifikasi</a:t>
            </a:r>
            <a:r>
              <a:rPr lang="en-ID" sz="1400" u="none" dirty="0"/>
              <a:t> Drug Related Problems (DRPs) </a:t>
            </a:r>
          </a:p>
          <a:p>
            <a:r>
              <a:rPr lang="en-ID" sz="1400" u="none" dirty="0" err="1"/>
              <a:t>Deteksi</a:t>
            </a:r>
            <a:r>
              <a:rPr lang="en-ID" sz="1400" u="none" dirty="0"/>
              <a:t> </a:t>
            </a:r>
            <a:r>
              <a:rPr lang="en-ID" sz="1400" u="none" dirty="0" err="1"/>
              <a:t>duplikasi</a:t>
            </a:r>
            <a:r>
              <a:rPr lang="en-ID" sz="1400" u="none" dirty="0"/>
              <a:t> </a:t>
            </a:r>
            <a:r>
              <a:rPr lang="en-ID" sz="1400" u="none" dirty="0" err="1"/>
              <a:t>terapi</a:t>
            </a:r>
            <a:r>
              <a:rPr lang="en-ID" sz="1400" u="none" dirty="0"/>
              <a:t> </a:t>
            </a:r>
          </a:p>
          <a:p>
            <a:r>
              <a:rPr lang="en-ID" sz="1400" u="none" dirty="0" err="1"/>
              <a:t>Penilaian</a:t>
            </a:r>
            <a:r>
              <a:rPr lang="en-ID" sz="1400" u="none" dirty="0"/>
              <a:t> </a:t>
            </a:r>
            <a:r>
              <a:rPr lang="en-ID" sz="1400" u="none" dirty="0" err="1"/>
              <a:t>kesesuaian</a:t>
            </a:r>
            <a:r>
              <a:rPr lang="en-ID" sz="1400" u="none" dirty="0"/>
              <a:t> </a:t>
            </a:r>
            <a:r>
              <a:rPr lang="en-ID" sz="1400" u="none" dirty="0" err="1"/>
              <a:t>dosis</a:t>
            </a:r>
            <a:r>
              <a:rPr lang="en-ID" sz="1400" u="none" dirty="0"/>
              <a:t> </a:t>
            </a:r>
            <a:r>
              <a:rPr lang="en-ID" sz="1400" u="none" dirty="0" err="1"/>
              <a:t>berdasarkan</a:t>
            </a:r>
            <a:r>
              <a:rPr lang="en-ID" sz="1400" u="none" dirty="0"/>
              <a:t> </a:t>
            </a:r>
            <a:r>
              <a:rPr lang="en-ID" sz="1400" u="none" dirty="0" err="1"/>
              <a:t>karakteristik</a:t>
            </a:r>
            <a:r>
              <a:rPr lang="en-ID" sz="1400" u="none" dirty="0"/>
              <a:t> </a:t>
            </a:r>
            <a:r>
              <a:rPr lang="en-ID" sz="1400" u="none" dirty="0" err="1"/>
              <a:t>pasien</a:t>
            </a:r>
            <a:r>
              <a:rPr lang="en-ID" sz="1400" u="none" dirty="0"/>
              <a:t> </a:t>
            </a:r>
          </a:p>
          <a:p>
            <a:endParaRPr lang="en-ID" sz="1400" u="none" dirty="0"/>
          </a:p>
          <a:p>
            <a:pPr marL="152400" indent="0">
              <a:buNone/>
            </a:pPr>
            <a:r>
              <a:rPr lang="en-ID" sz="1400" b="1" u="none" dirty="0"/>
              <a:t>Manfaat</a:t>
            </a:r>
          </a:p>
          <a:p>
            <a:r>
              <a:rPr lang="en-ID" sz="1400" u="none" dirty="0" err="1"/>
              <a:t>Mendukung</a:t>
            </a:r>
            <a:r>
              <a:rPr lang="en-ID" sz="1400" u="none" dirty="0"/>
              <a:t> pharmaceutical care </a:t>
            </a:r>
          </a:p>
          <a:p>
            <a:r>
              <a:rPr lang="en-ID" sz="1400" u="none" dirty="0" err="1"/>
              <a:t>Meningkatkan</a:t>
            </a:r>
            <a:r>
              <a:rPr lang="en-ID" sz="1400" u="none" dirty="0"/>
              <a:t> </a:t>
            </a:r>
            <a:r>
              <a:rPr lang="en-ID" sz="1400" u="none" dirty="0" err="1"/>
              <a:t>kualitas</a:t>
            </a:r>
            <a:r>
              <a:rPr lang="en-ID" sz="1400" u="none" dirty="0"/>
              <a:t> </a:t>
            </a:r>
            <a:r>
              <a:rPr lang="en-ID" sz="1400" u="none" dirty="0" err="1"/>
              <a:t>terapi</a:t>
            </a:r>
            <a:r>
              <a:rPr lang="en-ID" sz="1400" u="none" dirty="0"/>
              <a:t> </a:t>
            </a:r>
          </a:p>
          <a:p>
            <a:r>
              <a:rPr lang="en-ID" sz="1400" u="none" dirty="0" err="1"/>
              <a:t>Mengurangi</a:t>
            </a:r>
            <a:r>
              <a:rPr lang="en-ID" sz="1400" u="none" dirty="0"/>
              <a:t> </a:t>
            </a:r>
            <a:r>
              <a:rPr lang="en-ID" sz="1400" u="none" dirty="0" err="1"/>
              <a:t>risiko</a:t>
            </a:r>
            <a:r>
              <a:rPr lang="en-ID" sz="1400" u="none" dirty="0"/>
              <a:t> </a:t>
            </a:r>
            <a:r>
              <a:rPr lang="en-ID" sz="1400" u="none" dirty="0" err="1"/>
              <a:t>efek</a:t>
            </a:r>
            <a:r>
              <a:rPr lang="en-ID" sz="1400" u="none" dirty="0"/>
              <a:t> </a:t>
            </a:r>
            <a:r>
              <a:rPr lang="en-ID" sz="1400" u="none" dirty="0" err="1"/>
              <a:t>samping</a:t>
            </a:r>
            <a:endParaRPr lang="en-ID" sz="1400" u="none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16C4BDA-B935-8CA0-8AD5-97934596080D}"/>
              </a:ext>
            </a:extLst>
          </p:cNvPr>
          <p:cNvSpPr/>
          <p:nvPr/>
        </p:nvSpPr>
        <p:spPr>
          <a:xfrm>
            <a:off x="715100" y="876301"/>
            <a:ext cx="3602900" cy="5727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Area 1: Dispensing (</a:t>
            </a:r>
            <a:r>
              <a:rPr lang="en-US" b="1" dirty="0" err="1"/>
              <a:t>Pelayanan</a:t>
            </a:r>
            <a:r>
              <a:rPr lang="en-US" b="1" dirty="0"/>
              <a:t> &amp; </a:t>
            </a:r>
            <a:r>
              <a:rPr lang="en-US" b="1" dirty="0" err="1"/>
              <a:t>Penyiapan</a:t>
            </a:r>
            <a:r>
              <a:rPr lang="en-US" b="1" dirty="0"/>
              <a:t> Obat)</a:t>
            </a:r>
            <a:endParaRPr lang="en-ID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7F8A27D-CAC9-552F-A1A2-458C47447FE7}"/>
              </a:ext>
            </a:extLst>
          </p:cNvPr>
          <p:cNvSpPr/>
          <p:nvPr/>
        </p:nvSpPr>
        <p:spPr>
          <a:xfrm>
            <a:off x="5016552" y="876301"/>
            <a:ext cx="3602900" cy="5727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b="1" dirty="0"/>
              <a:t>Area 2: Medication Review</a:t>
            </a:r>
          </a:p>
        </p:txBody>
      </p:sp>
    </p:spTree>
    <p:extLst>
      <p:ext uri="{BB962C8B-B14F-4D97-AF65-F5344CB8AC3E}">
        <p14:creationId xmlns:p14="http://schemas.microsoft.com/office/powerpoint/2010/main" val="2412896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C855E-5E1E-898A-0BEC-BA0D9F8C8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D449F4D-2BC2-37FB-F1E0-B310C0946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549" y="1653462"/>
            <a:ext cx="3793450" cy="2423237"/>
          </a:xfrm>
        </p:spPr>
        <p:txBody>
          <a:bodyPr/>
          <a:lstStyle/>
          <a:p>
            <a:pPr marL="152400" indent="0">
              <a:buNone/>
            </a:pPr>
            <a:r>
              <a:rPr lang="en-ID" sz="1400" b="1" dirty="0" err="1"/>
              <a:t>Potensi</a:t>
            </a:r>
            <a:r>
              <a:rPr lang="en-ID" sz="1400" b="1" dirty="0"/>
              <a:t> Integrasi AI</a:t>
            </a:r>
          </a:p>
          <a:p>
            <a:r>
              <a:rPr lang="en-ID" sz="1400" dirty="0" err="1"/>
              <a:t>Rekomendasi</a:t>
            </a:r>
            <a:r>
              <a:rPr lang="en-ID" sz="1400" dirty="0"/>
              <a:t> </a:t>
            </a:r>
            <a:r>
              <a:rPr lang="en-ID" sz="1400" dirty="0" err="1"/>
              <a:t>terapi</a:t>
            </a:r>
            <a:r>
              <a:rPr lang="en-ID" sz="1400" dirty="0"/>
              <a:t> </a:t>
            </a:r>
            <a:r>
              <a:rPr lang="en-ID" sz="1400" dirty="0" err="1"/>
              <a:t>berbasis</a:t>
            </a:r>
            <a:r>
              <a:rPr lang="en-ID" sz="1400" dirty="0"/>
              <a:t> evidence </a:t>
            </a:r>
          </a:p>
          <a:p>
            <a:r>
              <a:rPr lang="en-ID" sz="1400" dirty="0" err="1"/>
              <a:t>Prediksi</a:t>
            </a:r>
            <a:r>
              <a:rPr lang="en-ID" sz="1400" dirty="0"/>
              <a:t> </a:t>
            </a:r>
            <a:r>
              <a:rPr lang="en-ID" sz="1400" dirty="0" err="1"/>
              <a:t>risiko</a:t>
            </a:r>
            <a:r>
              <a:rPr lang="en-ID" sz="1400" dirty="0"/>
              <a:t> adverse drug reaction </a:t>
            </a:r>
          </a:p>
          <a:p>
            <a:r>
              <a:rPr lang="en-ID" sz="1400" dirty="0" err="1"/>
              <a:t>Peringatan</a:t>
            </a:r>
            <a:r>
              <a:rPr lang="en-ID" sz="1400" dirty="0"/>
              <a:t> </a:t>
            </a:r>
            <a:r>
              <a:rPr lang="en-ID" sz="1400" dirty="0" err="1"/>
              <a:t>interaksi</a:t>
            </a:r>
            <a:r>
              <a:rPr lang="en-ID" sz="1400" dirty="0"/>
              <a:t> </a:t>
            </a:r>
            <a:r>
              <a:rPr lang="en-ID" sz="1400" dirty="0" err="1"/>
              <a:t>obat</a:t>
            </a:r>
            <a:r>
              <a:rPr lang="en-ID" sz="1400" dirty="0"/>
              <a:t> </a:t>
            </a:r>
          </a:p>
          <a:p>
            <a:r>
              <a:rPr lang="en-ID" sz="1400" dirty="0" err="1"/>
              <a:t>Personalisasi</a:t>
            </a:r>
            <a:r>
              <a:rPr lang="en-ID" sz="1400" dirty="0"/>
              <a:t> </a:t>
            </a:r>
            <a:r>
              <a:rPr lang="en-ID" sz="1400" dirty="0" err="1"/>
              <a:t>terapi</a:t>
            </a:r>
            <a:r>
              <a:rPr lang="en-ID" sz="1400" dirty="0"/>
              <a:t> </a:t>
            </a:r>
            <a:r>
              <a:rPr lang="en-ID" sz="1400" dirty="0" err="1"/>
              <a:t>berdasarkan</a:t>
            </a:r>
            <a:r>
              <a:rPr lang="en-ID" sz="1400" dirty="0"/>
              <a:t> data </a:t>
            </a:r>
            <a:r>
              <a:rPr lang="en-ID" sz="1400" dirty="0" err="1"/>
              <a:t>pasien</a:t>
            </a:r>
            <a:r>
              <a:rPr lang="en-ID" sz="1400" dirty="0"/>
              <a:t> </a:t>
            </a:r>
          </a:p>
          <a:p>
            <a:pPr marL="152400" indent="0">
              <a:buNone/>
            </a:pPr>
            <a:endParaRPr lang="en-ID" sz="1400" b="1" dirty="0"/>
          </a:p>
          <a:p>
            <a:pPr marL="152400" indent="0">
              <a:buNone/>
            </a:pPr>
            <a:r>
              <a:rPr lang="en-ID" sz="1400" b="1" dirty="0"/>
              <a:t>Manfaat</a:t>
            </a:r>
          </a:p>
          <a:p>
            <a:r>
              <a:rPr lang="en-ID" sz="1400" dirty="0" err="1"/>
              <a:t>Membantu</a:t>
            </a:r>
            <a:r>
              <a:rPr lang="en-ID" sz="1400" dirty="0"/>
              <a:t> </a:t>
            </a:r>
            <a:r>
              <a:rPr lang="en-ID" sz="1400" dirty="0" err="1"/>
              <a:t>pengambilan</a:t>
            </a:r>
            <a:r>
              <a:rPr lang="en-ID" sz="1400" dirty="0"/>
              <a:t> </a:t>
            </a:r>
            <a:r>
              <a:rPr lang="en-ID" sz="1400" dirty="0" err="1"/>
              <a:t>keputusan</a:t>
            </a:r>
            <a:r>
              <a:rPr lang="en-ID" sz="1400" dirty="0"/>
              <a:t> </a:t>
            </a:r>
            <a:r>
              <a:rPr lang="en-ID" sz="1400" dirty="0" err="1"/>
              <a:t>klinis</a:t>
            </a:r>
            <a:r>
              <a:rPr lang="en-ID" sz="1400" dirty="0"/>
              <a:t> </a:t>
            </a:r>
          </a:p>
          <a:p>
            <a:r>
              <a:rPr lang="en-ID" sz="1400" dirty="0" err="1"/>
              <a:t>Meningkatkan</a:t>
            </a:r>
            <a:r>
              <a:rPr lang="en-ID" sz="1400" dirty="0"/>
              <a:t> </a:t>
            </a:r>
            <a:r>
              <a:rPr lang="en-ID" sz="1400" dirty="0" err="1"/>
              <a:t>ketepatan</a:t>
            </a:r>
            <a:r>
              <a:rPr lang="en-ID" sz="1400" dirty="0"/>
              <a:t> </a:t>
            </a:r>
            <a:r>
              <a:rPr lang="en-ID" sz="1400" dirty="0" err="1"/>
              <a:t>terapi</a:t>
            </a:r>
            <a:r>
              <a:rPr lang="en-ID" sz="1400" dirty="0"/>
              <a:t> </a:t>
            </a:r>
          </a:p>
          <a:p>
            <a:r>
              <a:rPr lang="en-ID" sz="1400" dirty="0" err="1"/>
              <a:t>Mendukung</a:t>
            </a:r>
            <a:r>
              <a:rPr lang="en-ID" sz="1400" dirty="0"/>
              <a:t> </a:t>
            </a:r>
            <a:r>
              <a:rPr lang="en-ID" sz="1400" dirty="0" err="1"/>
              <a:t>praktik</a:t>
            </a:r>
            <a:r>
              <a:rPr lang="en-ID" sz="1400" dirty="0"/>
              <a:t> </a:t>
            </a:r>
            <a:r>
              <a:rPr lang="en-ID" sz="1400" dirty="0" err="1"/>
              <a:t>berbasis</a:t>
            </a:r>
            <a:r>
              <a:rPr lang="en-ID" sz="1400" dirty="0"/>
              <a:t> </a:t>
            </a:r>
            <a:r>
              <a:rPr lang="en-ID" sz="1400" dirty="0" err="1"/>
              <a:t>bukti</a:t>
            </a:r>
            <a:endParaRPr lang="en-ID" sz="1400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7166CE8-71F6-277F-665C-83FF050772F6}"/>
              </a:ext>
            </a:extLst>
          </p:cNvPr>
          <p:cNvSpPr txBox="1">
            <a:spLocks/>
          </p:cNvSpPr>
          <p:nvPr/>
        </p:nvSpPr>
        <p:spPr>
          <a:xfrm>
            <a:off x="4826003" y="1653462"/>
            <a:ext cx="3793450" cy="242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●"/>
              <a:defRPr sz="1200" b="0" i="0" u="sng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○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■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●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○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■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●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○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 Medium"/>
              <a:buChar char="■"/>
              <a:defRPr sz="1200" b="0" i="0" u="none" strike="noStrike" cap="none">
                <a:solidFill>
                  <a:schemeClr val="dk1"/>
                </a:solidFill>
                <a:latin typeface="Cairo Medium"/>
                <a:ea typeface="Cairo Medium"/>
                <a:cs typeface="Cairo Medium"/>
                <a:sym typeface="Cairo Medium"/>
              </a:defRPr>
            </a:lvl9pPr>
          </a:lstStyle>
          <a:p>
            <a:pPr marL="152400" indent="0">
              <a:buNone/>
            </a:pPr>
            <a:r>
              <a:rPr lang="en-ID" sz="1400" b="1" dirty="0" err="1"/>
              <a:t>Potensi</a:t>
            </a:r>
            <a:r>
              <a:rPr lang="en-ID" sz="1400" b="1" dirty="0"/>
              <a:t> Integrasi AI</a:t>
            </a:r>
          </a:p>
          <a:p>
            <a:r>
              <a:rPr lang="en-ID" sz="1400" dirty="0" err="1"/>
              <a:t>Prediksi</a:t>
            </a:r>
            <a:r>
              <a:rPr lang="en-ID" sz="1400" dirty="0"/>
              <a:t> </a:t>
            </a:r>
            <a:r>
              <a:rPr lang="en-ID" sz="1400" dirty="0" err="1"/>
              <a:t>kebutuhan</a:t>
            </a:r>
            <a:r>
              <a:rPr lang="en-ID" sz="1400" dirty="0"/>
              <a:t> </a:t>
            </a:r>
            <a:r>
              <a:rPr lang="en-ID" sz="1400" dirty="0" err="1"/>
              <a:t>obat</a:t>
            </a:r>
            <a:r>
              <a:rPr lang="en-ID" sz="1400" dirty="0"/>
              <a:t> </a:t>
            </a:r>
          </a:p>
          <a:p>
            <a:r>
              <a:rPr lang="en-ID" sz="1400" dirty="0"/>
              <a:t>Forecasting </a:t>
            </a:r>
            <a:r>
              <a:rPr lang="en-ID" sz="1400" dirty="0" err="1"/>
              <a:t>penggunaan</a:t>
            </a:r>
            <a:r>
              <a:rPr lang="en-ID" sz="1400" dirty="0"/>
              <a:t> </a:t>
            </a:r>
            <a:r>
              <a:rPr lang="en-ID" sz="1400" dirty="0" err="1"/>
              <a:t>obat</a:t>
            </a:r>
            <a:r>
              <a:rPr lang="en-ID" sz="1400" dirty="0"/>
              <a:t> </a:t>
            </a:r>
          </a:p>
          <a:p>
            <a:r>
              <a:rPr lang="en-ID" sz="1400" dirty="0"/>
              <a:t>Monitoring </a:t>
            </a:r>
            <a:r>
              <a:rPr lang="en-ID" sz="1400" dirty="0" err="1"/>
              <a:t>stok</a:t>
            </a:r>
            <a:r>
              <a:rPr lang="en-ID" sz="1400" dirty="0"/>
              <a:t> </a:t>
            </a:r>
            <a:r>
              <a:rPr lang="en-ID" sz="1400" dirty="0" err="1"/>
              <a:t>secara</a:t>
            </a:r>
            <a:r>
              <a:rPr lang="en-ID" sz="1400" dirty="0"/>
              <a:t> real-time </a:t>
            </a:r>
          </a:p>
          <a:p>
            <a:r>
              <a:rPr lang="en-ID" sz="1400" dirty="0" err="1"/>
              <a:t>Deteksi</a:t>
            </a:r>
            <a:r>
              <a:rPr lang="en-ID" sz="1400" dirty="0"/>
              <a:t> </a:t>
            </a:r>
            <a:r>
              <a:rPr lang="en-ID" sz="1400" dirty="0" err="1"/>
              <a:t>risiko</a:t>
            </a:r>
            <a:r>
              <a:rPr lang="en-ID" sz="1400" dirty="0"/>
              <a:t> stock-out dan overstock </a:t>
            </a:r>
          </a:p>
          <a:p>
            <a:pPr marL="152400" indent="0">
              <a:buNone/>
            </a:pPr>
            <a:endParaRPr lang="en-ID" sz="1400" b="1" dirty="0"/>
          </a:p>
          <a:p>
            <a:pPr marL="152400" indent="0">
              <a:buNone/>
            </a:pPr>
            <a:r>
              <a:rPr lang="en-ID" sz="1400" b="1" dirty="0"/>
              <a:t>Manfaat</a:t>
            </a:r>
          </a:p>
          <a:p>
            <a:r>
              <a:rPr lang="en-ID" sz="1400" dirty="0" err="1"/>
              <a:t>Efisiensi</a:t>
            </a:r>
            <a:r>
              <a:rPr lang="en-ID" sz="1400" dirty="0"/>
              <a:t> </a:t>
            </a:r>
            <a:r>
              <a:rPr lang="en-ID" sz="1400" dirty="0" err="1"/>
              <a:t>pengelolaan</a:t>
            </a:r>
            <a:r>
              <a:rPr lang="en-ID" sz="1400" dirty="0"/>
              <a:t> </a:t>
            </a:r>
            <a:r>
              <a:rPr lang="en-ID" sz="1400" dirty="0" err="1"/>
              <a:t>persediaan</a:t>
            </a:r>
            <a:r>
              <a:rPr lang="en-ID" sz="1400" dirty="0"/>
              <a:t> </a:t>
            </a:r>
          </a:p>
          <a:p>
            <a:r>
              <a:rPr lang="en-ID" sz="1400" dirty="0" err="1"/>
              <a:t>Pengurangan</a:t>
            </a:r>
            <a:r>
              <a:rPr lang="en-ID" sz="1400" dirty="0"/>
              <a:t> </a:t>
            </a:r>
            <a:r>
              <a:rPr lang="en-ID" sz="1400" dirty="0" err="1"/>
              <a:t>pemborosan</a:t>
            </a:r>
            <a:r>
              <a:rPr lang="en-ID" sz="1400" dirty="0"/>
              <a:t> </a:t>
            </a:r>
          </a:p>
          <a:p>
            <a:r>
              <a:rPr lang="en-ID" sz="1400" dirty="0" err="1"/>
              <a:t>Optimalisasi</a:t>
            </a:r>
            <a:r>
              <a:rPr lang="en-ID" sz="1400" dirty="0"/>
              <a:t> </a:t>
            </a:r>
            <a:r>
              <a:rPr lang="en-ID" sz="1400" dirty="0" err="1"/>
              <a:t>biaya</a:t>
            </a:r>
            <a:r>
              <a:rPr lang="en-ID" sz="1400" dirty="0"/>
              <a:t> </a:t>
            </a:r>
            <a:r>
              <a:rPr lang="en-ID" sz="1400" dirty="0" err="1"/>
              <a:t>operasional</a:t>
            </a:r>
            <a:endParaRPr lang="en-ID" sz="14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43EC859-4403-DF0E-5D68-AAEAEFD75F3F}"/>
              </a:ext>
            </a:extLst>
          </p:cNvPr>
          <p:cNvSpPr/>
          <p:nvPr/>
        </p:nvSpPr>
        <p:spPr>
          <a:xfrm>
            <a:off x="715100" y="876301"/>
            <a:ext cx="3602900" cy="5727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b="1" dirty="0"/>
              <a:t>Area 3: Clinical Decision Support System (CDSS)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456F8CF-9095-639A-F7FE-A4707A5D36D4}"/>
              </a:ext>
            </a:extLst>
          </p:cNvPr>
          <p:cNvSpPr/>
          <p:nvPr/>
        </p:nvSpPr>
        <p:spPr>
          <a:xfrm>
            <a:off x="5016552" y="876301"/>
            <a:ext cx="3602900" cy="5727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b="1" dirty="0"/>
              <a:t>Area 4: Inventory Management</a:t>
            </a:r>
          </a:p>
        </p:txBody>
      </p:sp>
    </p:spTree>
    <p:extLst>
      <p:ext uri="{BB962C8B-B14F-4D97-AF65-F5344CB8AC3E}">
        <p14:creationId xmlns:p14="http://schemas.microsoft.com/office/powerpoint/2010/main" val="1312248489"/>
      </p:ext>
    </p:extLst>
  </p:cSld>
  <p:clrMapOvr>
    <a:masterClrMapping/>
  </p:clrMapOvr>
</p:sld>
</file>

<file path=ppt/theme/theme1.xml><?xml version="1.0" encoding="utf-8"?>
<a:theme xmlns:a="http://schemas.openxmlformats.org/drawingml/2006/main" name="AI and DNA Medical Breakthrough by Slidesgo">
  <a:themeElements>
    <a:clrScheme name="Simple Light">
      <a:dk1>
        <a:srgbClr val="1A2340"/>
      </a:dk1>
      <a:lt1>
        <a:srgbClr val="FFFFFF"/>
      </a:lt1>
      <a:dk2>
        <a:srgbClr val="0009A6"/>
      </a:dk2>
      <a:lt2>
        <a:srgbClr val="B338F4"/>
      </a:lt2>
      <a:accent1>
        <a:srgbClr val="DE465D"/>
      </a:accent1>
      <a:accent2>
        <a:srgbClr val="FF6F00"/>
      </a:accent2>
      <a:accent3>
        <a:srgbClr val="72EBC3"/>
      </a:accent3>
      <a:accent4>
        <a:srgbClr val="FEC8C9"/>
      </a:accent4>
      <a:accent5>
        <a:srgbClr val="FFFFFF"/>
      </a:accent5>
      <a:accent6>
        <a:srgbClr val="FFFFFF"/>
      </a:accent6>
      <a:hlink>
        <a:srgbClr val="1A234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1577</Words>
  <Application>Microsoft Office PowerPoint</Application>
  <PresentationFormat>On-screen Show (16:9)</PresentationFormat>
  <Paragraphs>196</Paragraphs>
  <Slides>19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Space Grotesk SemiBold</vt:lpstr>
      <vt:lpstr>Cairo Medium</vt:lpstr>
      <vt:lpstr>AI and DNA Medical Breakthrough by Slidesgo</vt:lpstr>
      <vt:lpstr>Pemberdayaan AI pada Pelayanan Farmasi Komprehensif dan Simultan dengan Kecepatan dan Keselamatan</vt:lpstr>
      <vt:lpstr>Apa itu Artificial Intelligence (AI)?</vt:lpstr>
      <vt:lpstr>Kelebihan AI</vt:lpstr>
      <vt:lpstr>Keterbatasan AI</vt:lpstr>
      <vt:lpstr>Peran AI dalam dunia kesehatan?</vt:lpstr>
      <vt:lpstr>Contoh Pemanfaatan AI dalam Bidang Kesehatan</vt:lpstr>
      <vt:lpstr>Area Pelayanan Farmasi yang Berpotensi Diintegrasikan dengan Artificial Intelligence (AI)</vt:lpstr>
      <vt:lpstr>PowerPoint Presentation</vt:lpstr>
      <vt:lpstr>PowerPoint Presentation</vt:lpstr>
      <vt:lpstr>PowerPoint Presentation</vt:lpstr>
      <vt:lpstr>AI untuk Deteksi Medication Error dan Drug-Related Problems (DRPs)</vt:lpstr>
      <vt:lpstr>Contoh Penerapan AI dalam Identifikasi DRPs</vt:lpstr>
      <vt:lpstr>Interpretasi Output AI Secara Kritis dan Penerapan Clinical Judgment Apoteker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UNPAD</dc:creator>
  <cp:lastModifiedBy>Irma Rahayu Latarissa</cp:lastModifiedBy>
  <cp:revision>12</cp:revision>
  <dcterms:modified xsi:type="dcterms:W3CDTF">2026-06-02T05:15:01Z</dcterms:modified>
</cp:coreProperties>
</file>