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ed Hat Display Bold" panose="020B0604020202020204" charset="0"/>
      <p:regular r:id="rId28"/>
    </p:embeddedFont>
    <p:embeddedFont>
      <p:font typeface="Bitter Bold" panose="020B0604020202020204" charset="0"/>
      <p:regular r:id="rId29"/>
    </p:embeddedFont>
    <p:embeddedFont>
      <p:font typeface="Red Hat Displa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DABDB-A0A8-4131-A7E6-8A6CB0626539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80A70C-ABD4-4286-B9FE-5900CFF75696}" type="pres">
      <dgm:prSet presAssocID="{3F8DABDB-A0A8-4131-A7E6-8A6CB0626539}" presName="Name0" presStyleCnt="0">
        <dgm:presLayoutVars>
          <dgm:chMax val="7"/>
          <dgm:chPref val="7"/>
          <dgm:dir/>
        </dgm:presLayoutVars>
      </dgm:prSet>
      <dgm:spPr/>
    </dgm:pt>
    <dgm:pt modelId="{1F6E0B2C-F67E-4A24-9730-EB2F7A0296B5}" type="pres">
      <dgm:prSet presAssocID="{3F8DABDB-A0A8-4131-A7E6-8A6CB0626539}" presName="Name1" presStyleCnt="0"/>
      <dgm:spPr/>
    </dgm:pt>
    <dgm:pt modelId="{93DEE9D0-C156-4560-8F7E-ED3F17BAC46A}" type="pres">
      <dgm:prSet presAssocID="{3F8DABDB-A0A8-4131-A7E6-8A6CB0626539}" presName="cycle" presStyleCnt="0"/>
      <dgm:spPr/>
    </dgm:pt>
    <dgm:pt modelId="{4FC5728A-3FC7-4E28-8EEB-6F9CB98FBF43}" type="pres">
      <dgm:prSet presAssocID="{3F8DABDB-A0A8-4131-A7E6-8A6CB0626539}" presName="srcNode" presStyleLbl="node1" presStyleIdx="0" presStyleCnt="0"/>
      <dgm:spPr/>
    </dgm:pt>
    <dgm:pt modelId="{784FB42F-47F7-46B6-8179-A37405D2E6EB}" type="pres">
      <dgm:prSet presAssocID="{3F8DABDB-A0A8-4131-A7E6-8A6CB0626539}" presName="conn" presStyleLbl="parChTrans1D2" presStyleIdx="0" presStyleCnt="1"/>
      <dgm:spPr/>
    </dgm:pt>
    <dgm:pt modelId="{D42A65E5-63E2-4B94-8510-BBE46E2328AF}" type="pres">
      <dgm:prSet presAssocID="{3F8DABDB-A0A8-4131-A7E6-8A6CB0626539}" presName="extraNode" presStyleLbl="node1" presStyleIdx="0" presStyleCnt="0"/>
      <dgm:spPr/>
    </dgm:pt>
    <dgm:pt modelId="{C2FF5ED0-D69B-43FA-9210-C149272231CD}" type="pres">
      <dgm:prSet presAssocID="{3F8DABDB-A0A8-4131-A7E6-8A6CB0626539}" presName="dstNode" presStyleLbl="node1" presStyleIdx="0" presStyleCnt="0"/>
      <dgm:spPr/>
    </dgm:pt>
  </dgm:ptLst>
  <dgm:cxnLst>
    <dgm:cxn modelId="{F33A3F8B-4096-496C-B9C2-99EABB0D5958}" type="presOf" srcId="{3F8DABDB-A0A8-4131-A7E6-8A6CB0626539}" destId="{8780A70C-ABD4-4286-B9FE-5900CFF75696}" srcOrd="0" destOrd="0" presId="urn:microsoft.com/office/officeart/2008/layout/VerticalCurvedList"/>
    <dgm:cxn modelId="{36145D41-BCE6-4E50-968C-AAE68704CBA7}" type="presParOf" srcId="{8780A70C-ABD4-4286-B9FE-5900CFF75696}" destId="{1F6E0B2C-F67E-4A24-9730-EB2F7A0296B5}" srcOrd="0" destOrd="0" presId="urn:microsoft.com/office/officeart/2008/layout/VerticalCurvedList"/>
    <dgm:cxn modelId="{609866AA-B5C1-429E-9EB4-6ED46B8736C4}" type="presParOf" srcId="{1F6E0B2C-F67E-4A24-9730-EB2F7A0296B5}" destId="{93DEE9D0-C156-4560-8F7E-ED3F17BAC46A}" srcOrd="0" destOrd="0" presId="urn:microsoft.com/office/officeart/2008/layout/VerticalCurvedList"/>
    <dgm:cxn modelId="{A7BF9058-74D2-44FF-9D3C-21EB4C9BE674}" type="presParOf" srcId="{93DEE9D0-C156-4560-8F7E-ED3F17BAC46A}" destId="{4FC5728A-3FC7-4E28-8EEB-6F9CB98FBF43}" srcOrd="0" destOrd="0" presId="urn:microsoft.com/office/officeart/2008/layout/VerticalCurvedList"/>
    <dgm:cxn modelId="{BFFFA43A-196A-4680-85C9-63FC41CB8C9D}" type="presParOf" srcId="{93DEE9D0-C156-4560-8F7E-ED3F17BAC46A}" destId="{784FB42F-47F7-46B6-8179-A37405D2E6EB}" srcOrd="1" destOrd="0" presId="urn:microsoft.com/office/officeart/2008/layout/VerticalCurvedList"/>
    <dgm:cxn modelId="{35335096-2EA6-4752-A0D4-D5843367DA93}" type="presParOf" srcId="{93DEE9D0-C156-4560-8F7E-ED3F17BAC46A}" destId="{D42A65E5-63E2-4B94-8510-BBE46E2328AF}" srcOrd="2" destOrd="0" presId="urn:microsoft.com/office/officeart/2008/layout/VerticalCurvedList"/>
    <dgm:cxn modelId="{CA156FA8-B1FB-4982-9245-C14E23923268}" type="presParOf" srcId="{93DEE9D0-C156-4560-8F7E-ED3F17BAC46A}" destId="{C2FF5ED0-D69B-43FA-9210-C149272231CD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16EBDF-38CD-4C7E-8F3C-809D2AAAD30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438C1-492F-4B6A-B19F-DA65296DC49B}">
      <dgm:prSet phldrT="[Text]"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Perencanaan kebutuhan</a:t>
          </a:r>
          <a:endParaRPr lang="en-US"/>
        </a:p>
      </dgm:t>
    </dgm:pt>
    <dgm:pt modelId="{F7BF45BD-5125-44F9-8496-CE7C18091ADE}" type="parTrans" cxnId="{33662F90-D6B6-431E-AA52-B2A9B2F256A2}">
      <dgm:prSet/>
      <dgm:spPr/>
      <dgm:t>
        <a:bodyPr/>
        <a:lstStyle/>
        <a:p>
          <a:endParaRPr lang="en-US"/>
        </a:p>
      </dgm:t>
    </dgm:pt>
    <dgm:pt modelId="{A5B6C2E3-474D-48DD-9D2B-007C2ECB8884}" type="sibTrans" cxnId="{33662F90-D6B6-431E-AA52-B2A9B2F256A2}">
      <dgm:prSet/>
      <dgm:spPr/>
      <dgm:t>
        <a:bodyPr/>
        <a:lstStyle/>
        <a:p>
          <a:endParaRPr lang="en-US"/>
        </a:p>
      </dgm:t>
    </dgm:pt>
    <dgm:pt modelId="{D84273C5-17B7-4A9B-B8F8-DEFD161B14DB}">
      <dgm:prSet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Pengadaan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A53FE1D8-59E4-48D7-BB72-3C1CB14F1A2E}" type="parTrans" cxnId="{ECA6392F-C325-4CB5-B7F8-7AB8B6C0E146}">
      <dgm:prSet/>
      <dgm:spPr/>
      <dgm:t>
        <a:bodyPr/>
        <a:lstStyle/>
        <a:p>
          <a:endParaRPr lang="en-US"/>
        </a:p>
      </dgm:t>
    </dgm:pt>
    <dgm:pt modelId="{5C7D9EF3-91DD-43B2-8413-98546E47A845}" type="sibTrans" cxnId="{ECA6392F-C325-4CB5-B7F8-7AB8B6C0E146}">
      <dgm:prSet/>
      <dgm:spPr/>
      <dgm:t>
        <a:bodyPr/>
        <a:lstStyle/>
        <a:p>
          <a:endParaRPr lang="en-US"/>
        </a:p>
      </dgm:t>
    </dgm:pt>
    <dgm:pt modelId="{878D4877-1BF1-42D5-BB48-49C09DF7EA5E}">
      <dgm:prSet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Penerimaan barang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D5AA0E56-28EB-431D-8E91-0314FDC1E0AB}" type="parTrans" cxnId="{2EDAA627-5A47-42D2-94D3-D6EADBA6B87D}">
      <dgm:prSet/>
      <dgm:spPr/>
      <dgm:t>
        <a:bodyPr/>
        <a:lstStyle/>
        <a:p>
          <a:endParaRPr lang="en-US"/>
        </a:p>
      </dgm:t>
    </dgm:pt>
    <dgm:pt modelId="{0ABC4D12-3208-403F-9E1C-350BE861DB89}" type="sibTrans" cxnId="{2EDAA627-5A47-42D2-94D3-D6EADBA6B87D}">
      <dgm:prSet/>
      <dgm:spPr/>
      <dgm:t>
        <a:bodyPr/>
        <a:lstStyle/>
        <a:p>
          <a:endParaRPr lang="en-US"/>
        </a:p>
      </dgm:t>
    </dgm:pt>
    <dgm:pt modelId="{1F9BCB01-E5CB-4FC5-9053-9C78E19FBFDD}">
      <dgm:prSet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Penyimpanan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9E46DBD2-C6E7-4286-A4F1-83B31FDD7CDF}" type="parTrans" cxnId="{B24217E0-17C7-4B22-AED2-FF3E15A9686F}">
      <dgm:prSet/>
      <dgm:spPr/>
      <dgm:t>
        <a:bodyPr/>
        <a:lstStyle/>
        <a:p>
          <a:endParaRPr lang="en-US"/>
        </a:p>
      </dgm:t>
    </dgm:pt>
    <dgm:pt modelId="{7BB178DA-9608-47EE-8CA3-ECE7D0749D5D}" type="sibTrans" cxnId="{B24217E0-17C7-4B22-AED2-FF3E15A9686F}">
      <dgm:prSet/>
      <dgm:spPr/>
      <dgm:t>
        <a:bodyPr/>
        <a:lstStyle/>
        <a:p>
          <a:endParaRPr lang="en-US"/>
        </a:p>
      </dgm:t>
    </dgm:pt>
    <dgm:pt modelId="{0720827C-0328-4CD4-B757-78C16C54AD6B}">
      <dgm:prSet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Distribusi ke kamar operasi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829B24FB-E06A-4B89-95AB-24E382EA82E4}" type="parTrans" cxnId="{825BA4A5-89FE-4089-9273-488F82729125}">
      <dgm:prSet/>
      <dgm:spPr/>
      <dgm:t>
        <a:bodyPr/>
        <a:lstStyle/>
        <a:p>
          <a:endParaRPr lang="en-US"/>
        </a:p>
      </dgm:t>
    </dgm:pt>
    <dgm:pt modelId="{D447C59B-BAA0-4E1C-995C-D55641FEA331}" type="sibTrans" cxnId="{825BA4A5-89FE-4089-9273-488F82729125}">
      <dgm:prSet/>
      <dgm:spPr/>
      <dgm:t>
        <a:bodyPr/>
        <a:lstStyle/>
        <a:p>
          <a:endParaRPr lang="en-US"/>
        </a:p>
      </dgm:t>
    </dgm:pt>
    <dgm:pt modelId="{E657FD84-0348-47B1-BD6A-5DAE31542F2C}">
      <dgm:prSet/>
      <dgm:spPr/>
      <dgm:t>
        <a:bodyPr/>
        <a:lstStyle/>
        <a:p>
          <a:r>
            <a:rPr lang="en-US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Penggunaan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91D23A19-4D71-496C-B6E9-B55552390558}" type="parTrans" cxnId="{2E0B7068-1049-4E81-8692-F42EF9BBB902}">
      <dgm:prSet/>
      <dgm:spPr/>
      <dgm:t>
        <a:bodyPr/>
        <a:lstStyle/>
        <a:p>
          <a:endParaRPr lang="en-US"/>
        </a:p>
      </dgm:t>
    </dgm:pt>
    <dgm:pt modelId="{F18FCCAA-CC3C-42FF-BE27-A7F8201B32FE}" type="sibTrans" cxnId="{2E0B7068-1049-4E81-8692-F42EF9BBB902}">
      <dgm:prSet/>
      <dgm:spPr/>
      <dgm:t>
        <a:bodyPr/>
        <a:lstStyle/>
        <a:p>
          <a:endParaRPr lang="en-US"/>
        </a:p>
      </dgm:t>
    </dgm:pt>
    <dgm:pt modelId="{DA5138AB-0A74-4D14-B264-889EDFA79027}">
      <dgm:prSet/>
      <dgm:spPr/>
      <dgm:t>
        <a:bodyPr/>
        <a:lstStyle/>
        <a:p>
          <a:r>
            <a:rPr lang="en-US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Monitoring </a:t>
          </a:r>
          <a:r>
            <a:rPr lang="en-US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stok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898E3F19-7FF9-4362-B4AD-96BCD8CC5804}" type="parTrans" cxnId="{217C7EA3-B551-46B8-A9E9-30C537117503}">
      <dgm:prSet/>
      <dgm:spPr/>
      <dgm:t>
        <a:bodyPr/>
        <a:lstStyle/>
        <a:p>
          <a:endParaRPr lang="en-US"/>
        </a:p>
      </dgm:t>
    </dgm:pt>
    <dgm:pt modelId="{56CC9D7A-3B42-400C-AC7F-98640754676B}" type="sibTrans" cxnId="{217C7EA3-B551-46B8-A9E9-30C537117503}">
      <dgm:prSet/>
      <dgm:spPr/>
      <dgm:t>
        <a:bodyPr/>
        <a:lstStyle/>
        <a:p>
          <a:endParaRPr lang="en-US"/>
        </a:p>
      </dgm:t>
    </dgm:pt>
    <dgm:pt modelId="{138C7678-0D65-499A-8ED1-AF0C7432294D}">
      <dgm:prSet/>
      <dgm:spPr/>
      <dgm:t>
        <a:bodyPr/>
        <a:lstStyle/>
        <a:p>
          <a:r>
            <a:rPr lang="en-US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Evaluasi</a:t>
          </a:r>
          <a:r>
            <a:rPr lang="en-US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 </a:t>
          </a:r>
          <a:r>
            <a:rPr lang="en-US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dan</a:t>
          </a:r>
          <a:r>
            <a:rPr lang="en-US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 </a:t>
          </a:r>
          <a:r>
            <a:rPr lang="en-US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pengendalian</a:t>
          </a:r>
          <a:endParaRPr lang="en-US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gm:t>
    </dgm:pt>
    <dgm:pt modelId="{0218A7AB-3B63-47DB-A445-B1AAE62A4BDE}" type="parTrans" cxnId="{66E30D94-AE13-431F-8030-513B570FDF5C}">
      <dgm:prSet/>
      <dgm:spPr/>
      <dgm:t>
        <a:bodyPr/>
        <a:lstStyle/>
        <a:p>
          <a:endParaRPr lang="en-US"/>
        </a:p>
      </dgm:t>
    </dgm:pt>
    <dgm:pt modelId="{7C36E2A4-AA11-46E5-BCDB-FFDB346F74BD}" type="sibTrans" cxnId="{66E30D94-AE13-431F-8030-513B570FDF5C}">
      <dgm:prSet/>
      <dgm:spPr/>
      <dgm:t>
        <a:bodyPr/>
        <a:lstStyle/>
        <a:p>
          <a:endParaRPr lang="en-US"/>
        </a:p>
      </dgm:t>
    </dgm:pt>
    <dgm:pt modelId="{7EB907EE-5C4C-4995-B626-7141C73EA688}" type="pres">
      <dgm:prSet presAssocID="{9A16EBDF-38CD-4C7E-8F3C-809D2AAAD30D}" presName="diagram" presStyleCnt="0">
        <dgm:presLayoutVars>
          <dgm:dir/>
          <dgm:resizeHandles val="exact"/>
        </dgm:presLayoutVars>
      </dgm:prSet>
      <dgm:spPr/>
    </dgm:pt>
    <dgm:pt modelId="{BEF97834-1E75-493C-A333-BE362F034909}" type="pres">
      <dgm:prSet presAssocID="{D17438C1-492F-4B6A-B19F-DA65296DC49B}" presName="node" presStyleLbl="node1" presStyleIdx="0" presStyleCnt="8">
        <dgm:presLayoutVars>
          <dgm:bulletEnabled val="1"/>
        </dgm:presLayoutVars>
      </dgm:prSet>
      <dgm:spPr/>
    </dgm:pt>
    <dgm:pt modelId="{58D4DCDE-354D-43D3-A513-4D80E87FE5D5}" type="pres">
      <dgm:prSet presAssocID="{A5B6C2E3-474D-48DD-9D2B-007C2ECB8884}" presName="sibTrans" presStyleLbl="sibTrans2D1" presStyleIdx="0" presStyleCnt="7"/>
      <dgm:spPr/>
    </dgm:pt>
    <dgm:pt modelId="{A0D6E110-0311-46C6-8376-B53070333F28}" type="pres">
      <dgm:prSet presAssocID="{A5B6C2E3-474D-48DD-9D2B-007C2ECB8884}" presName="connectorText" presStyleLbl="sibTrans2D1" presStyleIdx="0" presStyleCnt="7"/>
      <dgm:spPr/>
    </dgm:pt>
    <dgm:pt modelId="{974FE7B5-B832-4070-8869-6974CF42C2E5}" type="pres">
      <dgm:prSet presAssocID="{D84273C5-17B7-4A9B-B8F8-DEFD161B14DB}" presName="node" presStyleLbl="node1" presStyleIdx="1" presStyleCnt="8">
        <dgm:presLayoutVars>
          <dgm:bulletEnabled val="1"/>
        </dgm:presLayoutVars>
      </dgm:prSet>
      <dgm:spPr/>
    </dgm:pt>
    <dgm:pt modelId="{8F36CF08-060A-46F9-99FA-6B4EB053CE35}" type="pres">
      <dgm:prSet presAssocID="{5C7D9EF3-91DD-43B2-8413-98546E47A845}" presName="sibTrans" presStyleLbl="sibTrans2D1" presStyleIdx="1" presStyleCnt="7"/>
      <dgm:spPr/>
    </dgm:pt>
    <dgm:pt modelId="{51231E26-816E-4FED-AAFC-E821863FD9E4}" type="pres">
      <dgm:prSet presAssocID="{5C7D9EF3-91DD-43B2-8413-98546E47A845}" presName="connectorText" presStyleLbl="sibTrans2D1" presStyleIdx="1" presStyleCnt="7"/>
      <dgm:spPr/>
    </dgm:pt>
    <dgm:pt modelId="{F019F696-64C0-40F7-9999-66CA67BBBF59}" type="pres">
      <dgm:prSet presAssocID="{878D4877-1BF1-42D5-BB48-49C09DF7EA5E}" presName="node" presStyleLbl="node1" presStyleIdx="2" presStyleCnt="8">
        <dgm:presLayoutVars>
          <dgm:bulletEnabled val="1"/>
        </dgm:presLayoutVars>
      </dgm:prSet>
      <dgm:spPr/>
    </dgm:pt>
    <dgm:pt modelId="{2E49F44F-4752-4602-98C8-FCC0497B6037}" type="pres">
      <dgm:prSet presAssocID="{0ABC4D12-3208-403F-9E1C-350BE861DB89}" presName="sibTrans" presStyleLbl="sibTrans2D1" presStyleIdx="2" presStyleCnt="7"/>
      <dgm:spPr/>
    </dgm:pt>
    <dgm:pt modelId="{B33D44E2-141E-4F73-B0A2-77E5814DBEC6}" type="pres">
      <dgm:prSet presAssocID="{0ABC4D12-3208-403F-9E1C-350BE861DB89}" presName="connectorText" presStyleLbl="sibTrans2D1" presStyleIdx="2" presStyleCnt="7"/>
      <dgm:spPr/>
    </dgm:pt>
    <dgm:pt modelId="{5CDD024C-4242-41B6-B396-64AB1C2EFA90}" type="pres">
      <dgm:prSet presAssocID="{1F9BCB01-E5CB-4FC5-9053-9C78E19FBFDD}" presName="node" presStyleLbl="node1" presStyleIdx="3" presStyleCnt="8">
        <dgm:presLayoutVars>
          <dgm:bulletEnabled val="1"/>
        </dgm:presLayoutVars>
      </dgm:prSet>
      <dgm:spPr/>
    </dgm:pt>
    <dgm:pt modelId="{F1C94643-FFC7-46B6-915F-D063A810F5AD}" type="pres">
      <dgm:prSet presAssocID="{7BB178DA-9608-47EE-8CA3-ECE7D0749D5D}" presName="sibTrans" presStyleLbl="sibTrans2D1" presStyleIdx="3" presStyleCnt="7"/>
      <dgm:spPr/>
    </dgm:pt>
    <dgm:pt modelId="{6F400583-28B6-4373-B947-BBEA3D361B93}" type="pres">
      <dgm:prSet presAssocID="{7BB178DA-9608-47EE-8CA3-ECE7D0749D5D}" presName="connectorText" presStyleLbl="sibTrans2D1" presStyleIdx="3" presStyleCnt="7"/>
      <dgm:spPr/>
    </dgm:pt>
    <dgm:pt modelId="{A6C4C6B7-8105-4AB3-9116-F2DA161E8AFE}" type="pres">
      <dgm:prSet presAssocID="{0720827C-0328-4CD4-B757-78C16C54AD6B}" presName="node" presStyleLbl="node1" presStyleIdx="4" presStyleCnt="8">
        <dgm:presLayoutVars>
          <dgm:bulletEnabled val="1"/>
        </dgm:presLayoutVars>
      </dgm:prSet>
      <dgm:spPr/>
    </dgm:pt>
    <dgm:pt modelId="{21072105-CC02-49DC-97A3-56F6CF8C7AB4}" type="pres">
      <dgm:prSet presAssocID="{D447C59B-BAA0-4E1C-995C-D55641FEA331}" presName="sibTrans" presStyleLbl="sibTrans2D1" presStyleIdx="4" presStyleCnt="7"/>
      <dgm:spPr/>
    </dgm:pt>
    <dgm:pt modelId="{2A25A2DE-ECD7-4ECF-AE87-8D844D91EBE4}" type="pres">
      <dgm:prSet presAssocID="{D447C59B-BAA0-4E1C-995C-D55641FEA331}" presName="connectorText" presStyleLbl="sibTrans2D1" presStyleIdx="4" presStyleCnt="7"/>
      <dgm:spPr/>
    </dgm:pt>
    <dgm:pt modelId="{D6F8717F-1CDB-4E5F-84A3-3333D193528E}" type="pres">
      <dgm:prSet presAssocID="{E657FD84-0348-47B1-BD6A-5DAE31542F2C}" presName="node" presStyleLbl="node1" presStyleIdx="5" presStyleCnt="8">
        <dgm:presLayoutVars>
          <dgm:bulletEnabled val="1"/>
        </dgm:presLayoutVars>
      </dgm:prSet>
      <dgm:spPr/>
    </dgm:pt>
    <dgm:pt modelId="{EA4AEBC8-2B9C-4A0C-8CC9-0FF53474AB0A}" type="pres">
      <dgm:prSet presAssocID="{F18FCCAA-CC3C-42FF-BE27-A7F8201B32FE}" presName="sibTrans" presStyleLbl="sibTrans2D1" presStyleIdx="5" presStyleCnt="7"/>
      <dgm:spPr/>
    </dgm:pt>
    <dgm:pt modelId="{FAB83166-25F3-4B79-9B1A-363EF4165D85}" type="pres">
      <dgm:prSet presAssocID="{F18FCCAA-CC3C-42FF-BE27-A7F8201B32FE}" presName="connectorText" presStyleLbl="sibTrans2D1" presStyleIdx="5" presStyleCnt="7"/>
      <dgm:spPr/>
    </dgm:pt>
    <dgm:pt modelId="{E114C94A-90B0-40E0-8E8A-B575F32FA25E}" type="pres">
      <dgm:prSet presAssocID="{DA5138AB-0A74-4D14-B264-889EDFA79027}" presName="node" presStyleLbl="node1" presStyleIdx="6" presStyleCnt="8">
        <dgm:presLayoutVars>
          <dgm:bulletEnabled val="1"/>
        </dgm:presLayoutVars>
      </dgm:prSet>
      <dgm:spPr/>
    </dgm:pt>
    <dgm:pt modelId="{FE7000DF-D0A4-4FAE-ABA9-69C7A9B816F3}" type="pres">
      <dgm:prSet presAssocID="{56CC9D7A-3B42-400C-AC7F-98640754676B}" presName="sibTrans" presStyleLbl="sibTrans2D1" presStyleIdx="6" presStyleCnt="7"/>
      <dgm:spPr/>
    </dgm:pt>
    <dgm:pt modelId="{7BE4440D-1E32-4AD1-B8B3-41F91740B51C}" type="pres">
      <dgm:prSet presAssocID="{56CC9D7A-3B42-400C-AC7F-98640754676B}" presName="connectorText" presStyleLbl="sibTrans2D1" presStyleIdx="6" presStyleCnt="7"/>
      <dgm:spPr/>
    </dgm:pt>
    <dgm:pt modelId="{359EC6B9-E4A6-471C-9341-3BF1A01D0E99}" type="pres">
      <dgm:prSet presAssocID="{138C7678-0D65-499A-8ED1-AF0C7432294D}" presName="node" presStyleLbl="node1" presStyleIdx="7" presStyleCnt="8">
        <dgm:presLayoutVars>
          <dgm:bulletEnabled val="1"/>
        </dgm:presLayoutVars>
      </dgm:prSet>
      <dgm:spPr/>
    </dgm:pt>
  </dgm:ptLst>
  <dgm:cxnLst>
    <dgm:cxn modelId="{2EDAA627-5A47-42D2-94D3-D6EADBA6B87D}" srcId="{9A16EBDF-38CD-4C7E-8F3C-809D2AAAD30D}" destId="{878D4877-1BF1-42D5-BB48-49C09DF7EA5E}" srcOrd="2" destOrd="0" parTransId="{D5AA0E56-28EB-431D-8E91-0314FDC1E0AB}" sibTransId="{0ABC4D12-3208-403F-9E1C-350BE861DB89}"/>
    <dgm:cxn modelId="{217C7EA3-B551-46B8-A9E9-30C537117503}" srcId="{9A16EBDF-38CD-4C7E-8F3C-809D2AAAD30D}" destId="{DA5138AB-0A74-4D14-B264-889EDFA79027}" srcOrd="6" destOrd="0" parTransId="{898E3F19-7FF9-4362-B4AD-96BCD8CC5804}" sibTransId="{56CC9D7A-3B42-400C-AC7F-98640754676B}"/>
    <dgm:cxn modelId="{3A66D776-4360-4C0E-8CF0-6A0DE8D47D62}" type="presOf" srcId="{138C7678-0D65-499A-8ED1-AF0C7432294D}" destId="{359EC6B9-E4A6-471C-9341-3BF1A01D0E99}" srcOrd="0" destOrd="0" presId="urn:microsoft.com/office/officeart/2005/8/layout/process5"/>
    <dgm:cxn modelId="{D05D27DD-FF57-4C5E-8C72-6FC953832C16}" type="presOf" srcId="{0720827C-0328-4CD4-B757-78C16C54AD6B}" destId="{A6C4C6B7-8105-4AB3-9116-F2DA161E8AFE}" srcOrd="0" destOrd="0" presId="urn:microsoft.com/office/officeart/2005/8/layout/process5"/>
    <dgm:cxn modelId="{33662F90-D6B6-431E-AA52-B2A9B2F256A2}" srcId="{9A16EBDF-38CD-4C7E-8F3C-809D2AAAD30D}" destId="{D17438C1-492F-4B6A-B19F-DA65296DC49B}" srcOrd="0" destOrd="0" parTransId="{F7BF45BD-5125-44F9-8496-CE7C18091ADE}" sibTransId="{A5B6C2E3-474D-48DD-9D2B-007C2ECB8884}"/>
    <dgm:cxn modelId="{C545FDEF-5F46-46C8-A2B4-0F25171AD171}" type="presOf" srcId="{7BB178DA-9608-47EE-8CA3-ECE7D0749D5D}" destId="{F1C94643-FFC7-46B6-915F-D063A810F5AD}" srcOrd="0" destOrd="0" presId="urn:microsoft.com/office/officeart/2005/8/layout/process5"/>
    <dgm:cxn modelId="{ECA6392F-C325-4CB5-B7F8-7AB8B6C0E146}" srcId="{9A16EBDF-38CD-4C7E-8F3C-809D2AAAD30D}" destId="{D84273C5-17B7-4A9B-B8F8-DEFD161B14DB}" srcOrd="1" destOrd="0" parTransId="{A53FE1D8-59E4-48D7-BB72-3C1CB14F1A2E}" sibTransId="{5C7D9EF3-91DD-43B2-8413-98546E47A845}"/>
    <dgm:cxn modelId="{34620E81-4E3E-4585-9D4F-354C6FA4F810}" type="presOf" srcId="{0ABC4D12-3208-403F-9E1C-350BE861DB89}" destId="{B33D44E2-141E-4F73-B0A2-77E5814DBEC6}" srcOrd="1" destOrd="0" presId="urn:microsoft.com/office/officeart/2005/8/layout/process5"/>
    <dgm:cxn modelId="{66E30D94-AE13-431F-8030-513B570FDF5C}" srcId="{9A16EBDF-38CD-4C7E-8F3C-809D2AAAD30D}" destId="{138C7678-0D65-499A-8ED1-AF0C7432294D}" srcOrd="7" destOrd="0" parTransId="{0218A7AB-3B63-47DB-A445-B1AAE62A4BDE}" sibTransId="{7C36E2A4-AA11-46E5-BCDB-FFDB346F74BD}"/>
    <dgm:cxn modelId="{06956751-064F-4E3F-A3BD-E9694D86687F}" type="presOf" srcId="{DA5138AB-0A74-4D14-B264-889EDFA79027}" destId="{E114C94A-90B0-40E0-8E8A-B575F32FA25E}" srcOrd="0" destOrd="0" presId="urn:microsoft.com/office/officeart/2005/8/layout/process5"/>
    <dgm:cxn modelId="{5FF920F8-6B4F-40E1-A0D7-F333CF9B5359}" type="presOf" srcId="{D17438C1-492F-4B6A-B19F-DA65296DC49B}" destId="{BEF97834-1E75-493C-A333-BE362F034909}" srcOrd="0" destOrd="0" presId="urn:microsoft.com/office/officeart/2005/8/layout/process5"/>
    <dgm:cxn modelId="{B24217E0-17C7-4B22-AED2-FF3E15A9686F}" srcId="{9A16EBDF-38CD-4C7E-8F3C-809D2AAAD30D}" destId="{1F9BCB01-E5CB-4FC5-9053-9C78E19FBFDD}" srcOrd="3" destOrd="0" parTransId="{9E46DBD2-C6E7-4286-A4F1-83B31FDD7CDF}" sibTransId="{7BB178DA-9608-47EE-8CA3-ECE7D0749D5D}"/>
    <dgm:cxn modelId="{D66E882F-90BE-444F-A4B8-EDCFD15AA537}" type="presOf" srcId="{5C7D9EF3-91DD-43B2-8413-98546E47A845}" destId="{8F36CF08-060A-46F9-99FA-6B4EB053CE35}" srcOrd="0" destOrd="0" presId="urn:microsoft.com/office/officeart/2005/8/layout/process5"/>
    <dgm:cxn modelId="{825BA4A5-89FE-4089-9273-488F82729125}" srcId="{9A16EBDF-38CD-4C7E-8F3C-809D2AAAD30D}" destId="{0720827C-0328-4CD4-B757-78C16C54AD6B}" srcOrd="4" destOrd="0" parTransId="{829B24FB-E06A-4B89-95AB-24E382EA82E4}" sibTransId="{D447C59B-BAA0-4E1C-995C-D55641FEA331}"/>
    <dgm:cxn modelId="{F5F0E4A7-4782-4FEA-A0E1-4A99F74402A4}" type="presOf" srcId="{1F9BCB01-E5CB-4FC5-9053-9C78E19FBFDD}" destId="{5CDD024C-4242-41B6-B396-64AB1C2EFA90}" srcOrd="0" destOrd="0" presId="urn:microsoft.com/office/officeart/2005/8/layout/process5"/>
    <dgm:cxn modelId="{A4E6C0B6-31AA-48A6-A5D7-C1E074CFCCD7}" type="presOf" srcId="{56CC9D7A-3B42-400C-AC7F-98640754676B}" destId="{7BE4440D-1E32-4AD1-B8B3-41F91740B51C}" srcOrd="1" destOrd="0" presId="urn:microsoft.com/office/officeart/2005/8/layout/process5"/>
    <dgm:cxn modelId="{1EC17DD3-6731-426D-A645-78D7C4E9440E}" type="presOf" srcId="{D447C59B-BAA0-4E1C-995C-D55641FEA331}" destId="{21072105-CC02-49DC-97A3-56F6CF8C7AB4}" srcOrd="0" destOrd="0" presId="urn:microsoft.com/office/officeart/2005/8/layout/process5"/>
    <dgm:cxn modelId="{0FB18655-B8F6-40C2-93A3-AB9F27522F13}" type="presOf" srcId="{9A16EBDF-38CD-4C7E-8F3C-809D2AAAD30D}" destId="{7EB907EE-5C4C-4995-B626-7141C73EA688}" srcOrd="0" destOrd="0" presId="urn:microsoft.com/office/officeart/2005/8/layout/process5"/>
    <dgm:cxn modelId="{86FDE82C-2AB2-49DC-AC67-851FD2804F62}" type="presOf" srcId="{D84273C5-17B7-4A9B-B8F8-DEFD161B14DB}" destId="{974FE7B5-B832-4070-8869-6974CF42C2E5}" srcOrd="0" destOrd="0" presId="urn:microsoft.com/office/officeart/2005/8/layout/process5"/>
    <dgm:cxn modelId="{6CCEEAAD-E44D-41D6-945D-F33A31C3BE2C}" type="presOf" srcId="{F18FCCAA-CC3C-42FF-BE27-A7F8201B32FE}" destId="{EA4AEBC8-2B9C-4A0C-8CC9-0FF53474AB0A}" srcOrd="0" destOrd="0" presId="urn:microsoft.com/office/officeart/2005/8/layout/process5"/>
    <dgm:cxn modelId="{2EEB557D-F4B2-4FDB-A4E5-FF1C09422815}" type="presOf" srcId="{A5B6C2E3-474D-48DD-9D2B-007C2ECB8884}" destId="{58D4DCDE-354D-43D3-A513-4D80E87FE5D5}" srcOrd="0" destOrd="0" presId="urn:microsoft.com/office/officeart/2005/8/layout/process5"/>
    <dgm:cxn modelId="{10C39CCD-50B7-4782-ACFE-12C05DCAB82B}" type="presOf" srcId="{D447C59B-BAA0-4E1C-995C-D55641FEA331}" destId="{2A25A2DE-ECD7-4ECF-AE87-8D844D91EBE4}" srcOrd="1" destOrd="0" presId="urn:microsoft.com/office/officeart/2005/8/layout/process5"/>
    <dgm:cxn modelId="{C5C3CC9E-7EAB-4BD7-AAD4-89D5769D5515}" type="presOf" srcId="{F18FCCAA-CC3C-42FF-BE27-A7F8201B32FE}" destId="{FAB83166-25F3-4B79-9B1A-363EF4165D85}" srcOrd="1" destOrd="0" presId="urn:microsoft.com/office/officeart/2005/8/layout/process5"/>
    <dgm:cxn modelId="{F2DBC7FE-CD37-44D2-B94E-2A2CD7EAE0FD}" type="presOf" srcId="{E657FD84-0348-47B1-BD6A-5DAE31542F2C}" destId="{D6F8717F-1CDB-4E5F-84A3-3333D193528E}" srcOrd="0" destOrd="0" presId="urn:microsoft.com/office/officeart/2005/8/layout/process5"/>
    <dgm:cxn modelId="{952D5AB0-E7C8-4E29-880E-32A635231A6F}" type="presOf" srcId="{0ABC4D12-3208-403F-9E1C-350BE861DB89}" destId="{2E49F44F-4752-4602-98C8-FCC0497B6037}" srcOrd="0" destOrd="0" presId="urn:microsoft.com/office/officeart/2005/8/layout/process5"/>
    <dgm:cxn modelId="{D203F96C-2462-488E-870A-4DB5029B967A}" type="presOf" srcId="{56CC9D7A-3B42-400C-AC7F-98640754676B}" destId="{FE7000DF-D0A4-4FAE-ABA9-69C7A9B816F3}" srcOrd="0" destOrd="0" presId="urn:microsoft.com/office/officeart/2005/8/layout/process5"/>
    <dgm:cxn modelId="{34311E07-AA93-4954-AB9B-245E769F6CC1}" type="presOf" srcId="{7BB178DA-9608-47EE-8CA3-ECE7D0749D5D}" destId="{6F400583-28B6-4373-B947-BBEA3D361B93}" srcOrd="1" destOrd="0" presId="urn:microsoft.com/office/officeart/2005/8/layout/process5"/>
    <dgm:cxn modelId="{29CFE70D-147C-4662-A17D-4EA147BE5221}" type="presOf" srcId="{5C7D9EF3-91DD-43B2-8413-98546E47A845}" destId="{51231E26-816E-4FED-AAFC-E821863FD9E4}" srcOrd="1" destOrd="0" presId="urn:microsoft.com/office/officeart/2005/8/layout/process5"/>
    <dgm:cxn modelId="{2709C316-E2A7-44C7-A66F-AD9323F32853}" type="presOf" srcId="{878D4877-1BF1-42D5-BB48-49C09DF7EA5E}" destId="{F019F696-64C0-40F7-9999-66CA67BBBF59}" srcOrd="0" destOrd="0" presId="urn:microsoft.com/office/officeart/2005/8/layout/process5"/>
    <dgm:cxn modelId="{82482442-66BB-4A26-8CCD-37C51C371498}" type="presOf" srcId="{A5B6C2E3-474D-48DD-9D2B-007C2ECB8884}" destId="{A0D6E110-0311-46C6-8376-B53070333F28}" srcOrd="1" destOrd="0" presId="urn:microsoft.com/office/officeart/2005/8/layout/process5"/>
    <dgm:cxn modelId="{2E0B7068-1049-4E81-8692-F42EF9BBB902}" srcId="{9A16EBDF-38CD-4C7E-8F3C-809D2AAAD30D}" destId="{E657FD84-0348-47B1-BD6A-5DAE31542F2C}" srcOrd="5" destOrd="0" parTransId="{91D23A19-4D71-496C-B6E9-B55552390558}" sibTransId="{F18FCCAA-CC3C-42FF-BE27-A7F8201B32FE}"/>
    <dgm:cxn modelId="{302F7238-DB6C-493D-9F6D-FEE41EC77DF1}" type="presParOf" srcId="{7EB907EE-5C4C-4995-B626-7141C73EA688}" destId="{BEF97834-1E75-493C-A333-BE362F034909}" srcOrd="0" destOrd="0" presId="urn:microsoft.com/office/officeart/2005/8/layout/process5"/>
    <dgm:cxn modelId="{C68857BE-2267-40AE-838F-8079131EE5FB}" type="presParOf" srcId="{7EB907EE-5C4C-4995-B626-7141C73EA688}" destId="{58D4DCDE-354D-43D3-A513-4D80E87FE5D5}" srcOrd="1" destOrd="0" presId="urn:microsoft.com/office/officeart/2005/8/layout/process5"/>
    <dgm:cxn modelId="{ABBB3009-8DB8-45E1-9264-51809A76BBF9}" type="presParOf" srcId="{58D4DCDE-354D-43D3-A513-4D80E87FE5D5}" destId="{A0D6E110-0311-46C6-8376-B53070333F28}" srcOrd="0" destOrd="0" presId="urn:microsoft.com/office/officeart/2005/8/layout/process5"/>
    <dgm:cxn modelId="{21FDE567-B4DF-4ED4-89B7-8F225341E7BD}" type="presParOf" srcId="{7EB907EE-5C4C-4995-B626-7141C73EA688}" destId="{974FE7B5-B832-4070-8869-6974CF42C2E5}" srcOrd="2" destOrd="0" presId="urn:microsoft.com/office/officeart/2005/8/layout/process5"/>
    <dgm:cxn modelId="{1935128B-59DE-4F4B-A56D-C3EC84731EA8}" type="presParOf" srcId="{7EB907EE-5C4C-4995-B626-7141C73EA688}" destId="{8F36CF08-060A-46F9-99FA-6B4EB053CE35}" srcOrd="3" destOrd="0" presId="urn:microsoft.com/office/officeart/2005/8/layout/process5"/>
    <dgm:cxn modelId="{61D0816C-6BB9-4AB1-80EF-CDDE55B28C00}" type="presParOf" srcId="{8F36CF08-060A-46F9-99FA-6B4EB053CE35}" destId="{51231E26-816E-4FED-AAFC-E821863FD9E4}" srcOrd="0" destOrd="0" presId="urn:microsoft.com/office/officeart/2005/8/layout/process5"/>
    <dgm:cxn modelId="{9EA8AC19-29A0-4E25-9823-0EA6D97F3FA5}" type="presParOf" srcId="{7EB907EE-5C4C-4995-B626-7141C73EA688}" destId="{F019F696-64C0-40F7-9999-66CA67BBBF59}" srcOrd="4" destOrd="0" presId="urn:microsoft.com/office/officeart/2005/8/layout/process5"/>
    <dgm:cxn modelId="{60107F4B-4128-4AEA-89CE-0D0A93E12727}" type="presParOf" srcId="{7EB907EE-5C4C-4995-B626-7141C73EA688}" destId="{2E49F44F-4752-4602-98C8-FCC0497B6037}" srcOrd="5" destOrd="0" presId="urn:microsoft.com/office/officeart/2005/8/layout/process5"/>
    <dgm:cxn modelId="{8E81966E-BF6B-406B-BE9F-E3762A78E08D}" type="presParOf" srcId="{2E49F44F-4752-4602-98C8-FCC0497B6037}" destId="{B33D44E2-141E-4F73-B0A2-77E5814DBEC6}" srcOrd="0" destOrd="0" presId="urn:microsoft.com/office/officeart/2005/8/layout/process5"/>
    <dgm:cxn modelId="{0981F45F-A838-461C-922B-EB06DA64DDBD}" type="presParOf" srcId="{7EB907EE-5C4C-4995-B626-7141C73EA688}" destId="{5CDD024C-4242-41B6-B396-64AB1C2EFA90}" srcOrd="6" destOrd="0" presId="urn:microsoft.com/office/officeart/2005/8/layout/process5"/>
    <dgm:cxn modelId="{8EE8AC54-AA40-40C2-86C3-EF137AE1DBB8}" type="presParOf" srcId="{7EB907EE-5C4C-4995-B626-7141C73EA688}" destId="{F1C94643-FFC7-46B6-915F-D063A810F5AD}" srcOrd="7" destOrd="0" presId="urn:microsoft.com/office/officeart/2005/8/layout/process5"/>
    <dgm:cxn modelId="{1A15BA13-090A-4FD1-90B7-8E71D0EEA25B}" type="presParOf" srcId="{F1C94643-FFC7-46B6-915F-D063A810F5AD}" destId="{6F400583-28B6-4373-B947-BBEA3D361B93}" srcOrd="0" destOrd="0" presId="urn:microsoft.com/office/officeart/2005/8/layout/process5"/>
    <dgm:cxn modelId="{DAB65076-8DCE-486A-A3D2-1947AF7E9E91}" type="presParOf" srcId="{7EB907EE-5C4C-4995-B626-7141C73EA688}" destId="{A6C4C6B7-8105-4AB3-9116-F2DA161E8AFE}" srcOrd="8" destOrd="0" presId="urn:microsoft.com/office/officeart/2005/8/layout/process5"/>
    <dgm:cxn modelId="{2FB661A1-1E11-4F14-BE15-86A28DA06551}" type="presParOf" srcId="{7EB907EE-5C4C-4995-B626-7141C73EA688}" destId="{21072105-CC02-49DC-97A3-56F6CF8C7AB4}" srcOrd="9" destOrd="0" presId="urn:microsoft.com/office/officeart/2005/8/layout/process5"/>
    <dgm:cxn modelId="{CBFBB666-1ED4-4D65-8E5A-C225AEBD12C6}" type="presParOf" srcId="{21072105-CC02-49DC-97A3-56F6CF8C7AB4}" destId="{2A25A2DE-ECD7-4ECF-AE87-8D844D91EBE4}" srcOrd="0" destOrd="0" presId="urn:microsoft.com/office/officeart/2005/8/layout/process5"/>
    <dgm:cxn modelId="{BFDA6093-C444-486D-ADA4-6A55C7CC8921}" type="presParOf" srcId="{7EB907EE-5C4C-4995-B626-7141C73EA688}" destId="{D6F8717F-1CDB-4E5F-84A3-3333D193528E}" srcOrd="10" destOrd="0" presId="urn:microsoft.com/office/officeart/2005/8/layout/process5"/>
    <dgm:cxn modelId="{F8A972B2-27ED-470A-B6AF-DC6602E8E205}" type="presParOf" srcId="{7EB907EE-5C4C-4995-B626-7141C73EA688}" destId="{EA4AEBC8-2B9C-4A0C-8CC9-0FF53474AB0A}" srcOrd="11" destOrd="0" presId="urn:microsoft.com/office/officeart/2005/8/layout/process5"/>
    <dgm:cxn modelId="{F7B621AC-387A-494A-BBF7-2B22550E49FA}" type="presParOf" srcId="{EA4AEBC8-2B9C-4A0C-8CC9-0FF53474AB0A}" destId="{FAB83166-25F3-4B79-9B1A-363EF4165D85}" srcOrd="0" destOrd="0" presId="urn:microsoft.com/office/officeart/2005/8/layout/process5"/>
    <dgm:cxn modelId="{73D2F9B6-E1FE-466F-8FD9-CA336F52529C}" type="presParOf" srcId="{7EB907EE-5C4C-4995-B626-7141C73EA688}" destId="{E114C94A-90B0-40E0-8E8A-B575F32FA25E}" srcOrd="12" destOrd="0" presId="urn:microsoft.com/office/officeart/2005/8/layout/process5"/>
    <dgm:cxn modelId="{F803558C-3E89-48BC-96D6-2F54F4B34C5D}" type="presParOf" srcId="{7EB907EE-5C4C-4995-B626-7141C73EA688}" destId="{FE7000DF-D0A4-4FAE-ABA9-69C7A9B816F3}" srcOrd="13" destOrd="0" presId="urn:microsoft.com/office/officeart/2005/8/layout/process5"/>
    <dgm:cxn modelId="{3D1E70FA-A63B-423E-AC7E-2B3F58E9D5F0}" type="presParOf" srcId="{FE7000DF-D0A4-4FAE-ABA9-69C7A9B816F3}" destId="{7BE4440D-1E32-4AD1-B8B3-41F91740B51C}" srcOrd="0" destOrd="0" presId="urn:microsoft.com/office/officeart/2005/8/layout/process5"/>
    <dgm:cxn modelId="{EC06AF69-8E40-4FDD-9863-1876F06AE283}" type="presParOf" srcId="{7EB907EE-5C4C-4995-B626-7141C73EA688}" destId="{359EC6B9-E4A6-471C-9341-3BF1A01D0E99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97834-1E75-493C-A333-BE362F034909}">
      <dsp:nvSpPr>
        <dsp:cNvPr id="0" name=""/>
        <dsp:cNvSpPr/>
      </dsp:nvSpPr>
      <dsp:spPr>
        <a:xfrm>
          <a:off x="1056382" y="892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Perencanaan kebutuhan</a:t>
          </a:r>
          <a:endParaRPr lang="en-US" sz="2600" kern="1200"/>
        </a:p>
      </dsp:txBody>
      <dsp:txXfrm>
        <a:off x="1105813" y="50323"/>
        <a:ext cx="2713989" cy="1588848"/>
      </dsp:txXfrm>
    </dsp:sp>
    <dsp:sp modelId="{58D4DCDE-354D-43D3-A513-4D80E87FE5D5}">
      <dsp:nvSpPr>
        <dsp:cNvPr id="0" name=""/>
        <dsp:cNvSpPr/>
      </dsp:nvSpPr>
      <dsp:spPr>
        <a:xfrm>
          <a:off x="4116764" y="495954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116764" y="635471"/>
        <a:ext cx="417427" cy="418553"/>
      </dsp:txXfrm>
    </dsp:sp>
    <dsp:sp modelId="{974FE7B5-B832-4070-8869-6974CF42C2E5}">
      <dsp:nvSpPr>
        <dsp:cNvPr id="0" name=""/>
        <dsp:cNvSpPr/>
      </dsp:nvSpPr>
      <dsp:spPr>
        <a:xfrm>
          <a:off x="4994374" y="892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Pengadaan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5043805" y="50323"/>
        <a:ext cx="2713989" cy="1588848"/>
      </dsp:txXfrm>
    </dsp:sp>
    <dsp:sp modelId="{8F36CF08-060A-46F9-99FA-6B4EB053CE35}">
      <dsp:nvSpPr>
        <dsp:cNvPr id="0" name=""/>
        <dsp:cNvSpPr/>
      </dsp:nvSpPr>
      <dsp:spPr>
        <a:xfrm>
          <a:off x="8054756" y="495954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8054756" y="635471"/>
        <a:ext cx="417427" cy="418553"/>
      </dsp:txXfrm>
    </dsp:sp>
    <dsp:sp modelId="{F019F696-64C0-40F7-9999-66CA67BBBF59}">
      <dsp:nvSpPr>
        <dsp:cNvPr id="0" name=""/>
        <dsp:cNvSpPr/>
      </dsp:nvSpPr>
      <dsp:spPr>
        <a:xfrm>
          <a:off x="8932366" y="892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Penerimaan barang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8981797" y="50323"/>
        <a:ext cx="2713989" cy="1588848"/>
      </dsp:txXfrm>
    </dsp:sp>
    <dsp:sp modelId="{2E49F44F-4752-4602-98C8-FCC0497B6037}">
      <dsp:nvSpPr>
        <dsp:cNvPr id="0" name=""/>
        <dsp:cNvSpPr/>
      </dsp:nvSpPr>
      <dsp:spPr>
        <a:xfrm rot="5400000">
          <a:off x="10040629" y="1885503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10129515" y="1936135"/>
        <a:ext cx="418553" cy="417427"/>
      </dsp:txXfrm>
    </dsp:sp>
    <dsp:sp modelId="{5CDD024C-4242-41B6-B396-64AB1C2EFA90}">
      <dsp:nvSpPr>
        <dsp:cNvPr id="0" name=""/>
        <dsp:cNvSpPr/>
      </dsp:nvSpPr>
      <dsp:spPr>
        <a:xfrm>
          <a:off x="8932366" y="2813744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Penyimpanan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8981797" y="2863175"/>
        <a:ext cx="2713989" cy="1588848"/>
      </dsp:txXfrm>
    </dsp:sp>
    <dsp:sp modelId="{F1C94643-FFC7-46B6-915F-D063A810F5AD}">
      <dsp:nvSpPr>
        <dsp:cNvPr id="0" name=""/>
        <dsp:cNvSpPr/>
      </dsp:nvSpPr>
      <dsp:spPr>
        <a:xfrm rot="10800000">
          <a:off x="8088510" y="3308806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8267407" y="3448323"/>
        <a:ext cx="417427" cy="418553"/>
      </dsp:txXfrm>
    </dsp:sp>
    <dsp:sp modelId="{A6C4C6B7-8105-4AB3-9116-F2DA161E8AFE}">
      <dsp:nvSpPr>
        <dsp:cNvPr id="0" name=""/>
        <dsp:cNvSpPr/>
      </dsp:nvSpPr>
      <dsp:spPr>
        <a:xfrm>
          <a:off x="4994374" y="2813744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Distribusi ke kamar operasi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5043805" y="2863175"/>
        <a:ext cx="2713989" cy="1588848"/>
      </dsp:txXfrm>
    </dsp:sp>
    <dsp:sp modelId="{21072105-CC02-49DC-97A3-56F6CF8C7AB4}">
      <dsp:nvSpPr>
        <dsp:cNvPr id="0" name=""/>
        <dsp:cNvSpPr/>
      </dsp:nvSpPr>
      <dsp:spPr>
        <a:xfrm rot="10800000">
          <a:off x="4150518" y="3308806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4329415" y="3448323"/>
        <a:ext cx="417427" cy="418553"/>
      </dsp:txXfrm>
    </dsp:sp>
    <dsp:sp modelId="{D6F8717F-1CDB-4E5F-84A3-3333D193528E}">
      <dsp:nvSpPr>
        <dsp:cNvPr id="0" name=""/>
        <dsp:cNvSpPr/>
      </dsp:nvSpPr>
      <dsp:spPr>
        <a:xfrm>
          <a:off x="1056382" y="2813744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Penggunaan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1105813" y="2863175"/>
        <a:ext cx="2713989" cy="1588848"/>
      </dsp:txXfrm>
    </dsp:sp>
    <dsp:sp modelId="{EA4AEBC8-2B9C-4A0C-8CC9-0FF53474AB0A}">
      <dsp:nvSpPr>
        <dsp:cNvPr id="0" name=""/>
        <dsp:cNvSpPr/>
      </dsp:nvSpPr>
      <dsp:spPr>
        <a:xfrm rot="5400000">
          <a:off x="2164645" y="4698355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2253531" y="4748987"/>
        <a:ext cx="418553" cy="417427"/>
      </dsp:txXfrm>
    </dsp:sp>
    <dsp:sp modelId="{E114C94A-90B0-40E0-8E8A-B575F32FA25E}">
      <dsp:nvSpPr>
        <dsp:cNvPr id="0" name=""/>
        <dsp:cNvSpPr/>
      </dsp:nvSpPr>
      <dsp:spPr>
        <a:xfrm>
          <a:off x="1056382" y="5626596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Monitoring </a:t>
          </a:r>
          <a:r>
            <a:rPr lang="en-US" sz="2600" kern="1200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stok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1105813" y="5676027"/>
        <a:ext cx="2713989" cy="1588848"/>
      </dsp:txXfrm>
    </dsp:sp>
    <dsp:sp modelId="{FE7000DF-D0A4-4FAE-ABA9-69C7A9B816F3}">
      <dsp:nvSpPr>
        <dsp:cNvPr id="0" name=""/>
        <dsp:cNvSpPr/>
      </dsp:nvSpPr>
      <dsp:spPr>
        <a:xfrm>
          <a:off x="4116764" y="6121657"/>
          <a:ext cx="596324" cy="697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116764" y="6261174"/>
        <a:ext cx="417427" cy="418553"/>
      </dsp:txXfrm>
    </dsp:sp>
    <dsp:sp modelId="{359EC6B9-E4A6-471C-9341-3BF1A01D0E99}">
      <dsp:nvSpPr>
        <dsp:cNvPr id="0" name=""/>
        <dsp:cNvSpPr/>
      </dsp:nvSpPr>
      <dsp:spPr>
        <a:xfrm>
          <a:off x="4994374" y="5626596"/>
          <a:ext cx="2812851" cy="1687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Evaluasi</a:t>
          </a:r>
          <a:r>
            <a:rPr lang="en-US" sz="2600" kern="1200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 </a:t>
          </a:r>
          <a:r>
            <a:rPr lang="en-US" sz="2600" kern="1200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dan</a:t>
          </a:r>
          <a:r>
            <a:rPr lang="en-US" sz="2600" kern="1200" spc="339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 </a:t>
          </a:r>
          <a:r>
            <a:rPr lang="en-US" sz="2600" kern="1200" spc="339" dirty="0" err="1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rPr>
            <a:t>pengendalian</a:t>
          </a:r>
          <a:endParaRPr lang="en-US" sz="2600" kern="1200" spc="339" dirty="0">
            <a:solidFill>
              <a:srgbClr val="E7F1F6"/>
            </a:solidFill>
            <a:latin typeface="Red Hat Display"/>
            <a:ea typeface="Red Hat Display"/>
            <a:cs typeface="Red Hat Display"/>
            <a:sym typeface="Red Hat Display"/>
          </a:endParaRPr>
        </a:p>
      </dsp:txBody>
      <dsp:txXfrm>
        <a:off x="5043805" y="5676027"/>
        <a:ext cx="2713989" cy="1588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-1396583" y="-4556328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39" y="0"/>
                </a:lnTo>
                <a:lnTo>
                  <a:pt x="14135839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0" y="843127"/>
            <a:ext cx="8701912" cy="1084185"/>
            <a:chOff x="0" y="0"/>
            <a:chExt cx="2877642" cy="358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77642" cy="358530"/>
            </a:xfrm>
            <a:custGeom>
              <a:avLst/>
              <a:gdLst/>
              <a:ahLst/>
              <a:cxnLst/>
              <a:rect l="l" t="t" r="r" b="b"/>
              <a:pathLst>
                <a:path w="2877642" h="358530">
                  <a:moveTo>
                    <a:pt x="76513" y="0"/>
                  </a:moveTo>
                  <a:lnTo>
                    <a:pt x="2801130" y="0"/>
                  </a:lnTo>
                  <a:cubicBezTo>
                    <a:pt x="2821422" y="0"/>
                    <a:pt x="2840884" y="8061"/>
                    <a:pt x="2855232" y="22410"/>
                  </a:cubicBezTo>
                  <a:cubicBezTo>
                    <a:pt x="2869581" y="36759"/>
                    <a:pt x="2877642" y="56220"/>
                    <a:pt x="2877642" y="76513"/>
                  </a:cubicBezTo>
                  <a:lnTo>
                    <a:pt x="2877642" y="282018"/>
                  </a:lnTo>
                  <a:cubicBezTo>
                    <a:pt x="2877642" y="302310"/>
                    <a:pt x="2869581" y="321771"/>
                    <a:pt x="2855232" y="336120"/>
                  </a:cubicBezTo>
                  <a:cubicBezTo>
                    <a:pt x="2840884" y="350469"/>
                    <a:pt x="2821422" y="358530"/>
                    <a:pt x="2801130" y="358530"/>
                  </a:cubicBezTo>
                  <a:lnTo>
                    <a:pt x="76513" y="358530"/>
                  </a:lnTo>
                  <a:cubicBezTo>
                    <a:pt x="56220" y="358530"/>
                    <a:pt x="36759" y="350469"/>
                    <a:pt x="22410" y="336120"/>
                  </a:cubicBezTo>
                  <a:cubicBezTo>
                    <a:pt x="8061" y="321771"/>
                    <a:pt x="0" y="302310"/>
                    <a:pt x="0" y="282018"/>
                  </a:cubicBezTo>
                  <a:lnTo>
                    <a:pt x="0" y="76513"/>
                  </a:lnTo>
                  <a:cubicBezTo>
                    <a:pt x="0" y="56220"/>
                    <a:pt x="8061" y="36759"/>
                    <a:pt x="22410" y="22410"/>
                  </a:cubicBezTo>
                  <a:cubicBezTo>
                    <a:pt x="36759" y="8061"/>
                    <a:pt x="56220" y="0"/>
                    <a:pt x="76513" y="0"/>
                  </a:cubicBezTo>
                  <a:close/>
                </a:path>
              </a:pathLst>
            </a:custGeom>
            <a:ln w="38100" cap="rnd">
              <a:solidFill>
                <a:srgbClr val="E7F1F6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77642" cy="396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66487" y="3461363"/>
            <a:ext cx="1420954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2"/>
              </a:lnSpc>
            </a:pPr>
            <a:r>
              <a:rPr lang="en-US" sz="8002" b="1" dirty="0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MANAJEMEN INVENTORY PENGADAAN ALAT KESEHATAN DI KAMAR OPERASI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87157" y="1197933"/>
            <a:ext cx="8458755" cy="27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1"/>
              </a:lnSpc>
            </a:pPr>
            <a:r>
              <a:rPr lang="en-US" sz="2489" spc="17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Dipresentasikan oleh</a:t>
            </a:r>
            <a:r>
              <a:rPr lang="en-US" sz="2489" b="1" spc="174">
                <a:solidFill>
                  <a:srgbClr val="E7F1F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Apt. Hernita Rianti, S.Farm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6466" y="1057275"/>
            <a:ext cx="16724369" cy="823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URUTKAN BARANG BERDASARKAN TOTAL NILAI: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A = 50.000.000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B = 20.000.000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D = 15.000.000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C = 10.000.000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E = 6.000.000</a:t>
            </a:r>
          </a:p>
          <a:p>
            <a:pPr algn="l">
              <a:lnSpc>
                <a:spcPts val="3083"/>
              </a:lnSpc>
            </a:pPr>
            <a:endParaRPr lang="en-US" sz="3200" b="1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  <a:p>
            <a:pPr algn="l">
              <a:lnSpc>
                <a:spcPts val="3083"/>
              </a:lnSpc>
            </a:pP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Hitung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total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seluruh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nilai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persediaan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:</a:t>
            </a:r>
          </a:p>
          <a:p>
            <a:pPr algn="l">
              <a:lnSpc>
                <a:spcPts val="3083"/>
              </a:lnSpc>
            </a:pPr>
            <a:endParaRPr lang="en-US" sz="3200" b="1" u="sng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  <a:p>
            <a:pPr algn="l">
              <a:lnSpc>
                <a:spcPts val="3083"/>
              </a:lnSpc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50.000.000 + 20.000.000 + 15.000.000 + 10.000.000 + 6.000.000 = 101.000.000</a:t>
            </a:r>
          </a:p>
          <a:p>
            <a:pPr algn="l">
              <a:lnSpc>
                <a:spcPts val="3083"/>
              </a:lnSpc>
            </a:pPr>
            <a:endParaRPr lang="en-US" sz="3200" b="1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  <a:p>
            <a:pPr algn="l">
              <a:lnSpc>
                <a:spcPts val="3083"/>
              </a:lnSpc>
            </a:pP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Hitung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persentase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kontribusi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tiap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 </a:t>
            </a:r>
            <a:r>
              <a:rPr lang="en-US" sz="3200" b="1" u="sng" dirty="0" err="1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barang</a:t>
            </a:r>
            <a:r>
              <a:rPr lang="en-US" sz="3200" b="1" u="sng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: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A: 50.000.000 / 101.000.000 × 100% ≈ 49,50%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B: 20.000.000 / 101.000.000 × 100% ≈ 19,80%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D: 15.000.000 / 101.000.000 × 100% ≈ 14,85%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C: 10.000.000 / 101.000.000 × 100% ≈ 9,90%</a:t>
            </a:r>
          </a:p>
          <a:p>
            <a:pPr marL="616393" lvl="1" indent="-308197" algn="l">
              <a:lnSpc>
                <a:spcPts val="3083"/>
              </a:lnSpc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Red Hat Display" panose="020B0604020202020204" charset="0"/>
                <a:ea typeface="Bitter Bold"/>
                <a:cs typeface="Bitter Bold"/>
                <a:sym typeface="Bitter Bold"/>
              </a:rPr>
              <a:t>E: 6.000.000 / 101.000.000 × 100% ≈ 5,94%</a:t>
            </a:r>
          </a:p>
          <a:p>
            <a:pPr algn="l">
              <a:lnSpc>
                <a:spcPts val="3083"/>
              </a:lnSpc>
              <a:spcBef>
                <a:spcPct val="0"/>
              </a:spcBef>
            </a:pPr>
            <a:endParaRPr lang="en-US" sz="3200" b="1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  <a:p>
            <a:pPr algn="l">
              <a:lnSpc>
                <a:spcPts val="3083"/>
              </a:lnSpc>
              <a:spcBef>
                <a:spcPct val="0"/>
              </a:spcBef>
            </a:pPr>
            <a:endParaRPr lang="en-US" sz="3200" b="1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  <a:p>
            <a:pPr algn="l">
              <a:lnSpc>
                <a:spcPts val="3083"/>
              </a:lnSpc>
              <a:spcBef>
                <a:spcPct val="0"/>
              </a:spcBef>
            </a:pPr>
            <a:endParaRPr lang="en-US" sz="3200" b="1" dirty="0">
              <a:solidFill>
                <a:srgbClr val="FFFFFF"/>
              </a:solidFill>
              <a:latin typeface="Red Hat Display" panose="020B0604020202020204" charset="0"/>
              <a:ea typeface="Bitter Bold"/>
              <a:cs typeface="Bitter Bold"/>
              <a:sym typeface="Bitter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4072" y="631190"/>
            <a:ext cx="14559855" cy="896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Hitung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persentase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kumulatif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: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A: 49,50%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 + B = 49,50% + 19,80% ≈ 69,30%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 + B + D = 69,30% + 14,85% ≈ 84,15%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 + B + D + C = 84,15% + 9,90% ≈ 94,05%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 + B + D + C + E = 94,05% + 5,94% ≈ 100%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b="1" spc="224" dirty="0">
              <a:solidFill>
                <a:srgbClr val="FFFFFF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Klasifikasikan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barang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: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Kategori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A: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Barang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dengan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kontribusi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kumulatif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hingga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70% → A, B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Kategori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B: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Barang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dengan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kontribusi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kumulatif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70%-90% → D, C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Kategori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C: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Barang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dengan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kontribusi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kumulatif</a:t>
            </a: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&gt;90% → E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b="1" spc="224" dirty="0">
              <a:solidFill>
                <a:srgbClr val="FFFFFF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Hasil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akhir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3200" b="1" u="sng" spc="224" dirty="0" err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analisa</a:t>
            </a:r>
            <a:r>
              <a:rPr lang="en-US" sz="3200" b="1" u="sng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ABC: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A: A, B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B: D, C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24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C: 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42070" y="1085850"/>
            <a:ext cx="14203860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TIPS MENGERJAKAN ANALISA ABC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8"/>
              </a:lnSpc>
            </a:pPr>
            <a:endParaRPr sz="4400" dirty="0">
              <a:latin typeface="Red Hat Display" panose="020B0604020202020204" charset="0"/>
            </a:endParaRP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Periksa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data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dengan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teliti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: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Pastikan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jumlah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unit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harga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per unit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benar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sebelum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menghitung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total</a:t>
            </a:r>
            <a:r>
              <a:rPr lang="en-US" sz="4400" spc="224" dirty="0" smtClean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.</a:t>
            </a:r>
            <a:endParaRPr lang="en-US" sz="4400" spc="224" dirty="0">
              <a:solidFill>
                <a:srgbClr val="E7F1F6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Gunakan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urutan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total: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Urutan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sangat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penting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agar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persentase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kumulatif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kategori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ABC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akurat</a:t>
            </a:r>
            <a:r>
              <a:rPr lang="en-US" sz="4400" spc="224" dirty="0" smtClean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.</a:t>
            </a:r>
            <a:endParaRPr lang="en-US" sz="4400" spc="224" dirty="0">
              <a:solidFill>
                <a:srgbClr val="E7F1F6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Gunakan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rumus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persentase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dengan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tepat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: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Persentase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kontribusi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= (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barang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/ total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persediaan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) × 100%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Gunakan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kategori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standar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: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Umumnya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A = 70%, B = 20%, C = 10%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atau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disesuaikan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kebijakan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4400" spc="224" dirty="0" err="1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perusahaan</a:t>
            </a: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3648"/>
              </a:lnSpc>
            </a:pPr>
            <a:endParaRPr lang="en-US" sz="4400" spc="224" dirty="0">
              <a:solidFill>
                <a:srgbClr val="E7F1F6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4400" spc="224" dirty="0">
                <a:solidFill>
                  <a:srgbClr val="E7F1F6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3648"/>
              </a:lnSpc>
            </a:pPr>
            <a:endParaRPr lang="en-US" sz="4400" spc="224" dirty="0">
              <a:solidFill>
                <a:srgbClr val="E7F1F6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42070" y="1085850"/>
            <a:ext cx="14203860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METODE VEN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3000" y="2247900"/>
            <a:ext cx="15585500" cy="869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8"/>
              </a:lnSpc>
            </a:pPr>
            <a:endParaRPr dirty="0"/>
          </a:p>
          <a:p>
            <a:pPr algn="just">
              <a:lnSpc>
                <a:spcPts val="3648"/>
              </a:lnSpc>
            </a:pP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 (Vital)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Sangat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penting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Tidak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boleh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kosong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 (Essential)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Penting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untuk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pelayanan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 (Non-Essential)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Tidak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kritis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Contoh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Benang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operasi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tertentu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= Vital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Kasa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steril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= Essential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Perlengkapan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tambahan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tertentu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= Non-Essential</a:t>
            </a: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57416" y="1028700"/>
            <a:ext cx="9573169" cy="9078883"/>
          </a:xfrm>
          <a:custGeom>
            <a:avLst/>
            <a:gdLst/>
            <a:ahLst/>
            <a:cxnLst/>
            <a:rect l="l" t="t" r="r" b="b"/>
            <a:pathLst>
              <a:path w="9573169" h="9078883">
                <a:moveTo>
                  <a:pt x="0" y="0"/>
                </a:moveTo>
                <a:lnTo>
                  <a:pt x="9573168" y="0"/>
                </a:lnTo>
                <a:lnTo>
                  <a:pt x="9573168" y="9078883"/>
                </a:lnTo>
                <a:lnTo>
                  <a:pt x="0" y="9078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49" b="-343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1719" y="47625"/>
            <a:ext cx="18349428" cy="78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52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PENERAPAN ANALISA KOMBINASI ABC-VEN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7822" y="840187"/>
            <a:ext cx="15217230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SAFETY STOCK DAN RE-ORDER POINT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732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Safety Stock</a:t>
            </a: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Persediaan cadangan untuk mengantisipasi keterlambatan pengadaan.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Reorder Point (ROP)</a:t>
            </a: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Titik pemesanan kembali.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Rumus:</a:t>
            </a: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ROP = (Pemakaian harian × Lead Time) + Safety Stock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Manfaat: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Menghindari kekurangan stok saat operasi berlangsung.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565594"/>
            <a:ext cx="16430178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PROSES PENGADAAN ALAT KESEHATAN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686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Tahapan: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Identifikasi kebutuhan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Penyusunan spesifikasi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Pengajuan permintaan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Seleksi vendor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Pemesanan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Penerimaan dan inspeksi</a:t>
            </a:r>
          </a:p>
          <a:p>
            <a:pPr marL="690881" lvl="1" indent="-345440" algn="just">
              <a:lnSpc>
                <a:spcPts val="3648"/>
              </a:lnSpc>
              <a:buAutoNum type="arabicPeriod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Pembayaran dan dokumentasi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648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Prinsip: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Tepat mutu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Tepat jumlah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Tepat waktu</a:t>
            </a:r>
          </a:p>
          <a:p>
            <a:pPr marL="690881" lvl="1" indent="-345440" algn="just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Tepat harga</a:t>
            </a:r>
          </a:p>
          <a:p>
            <a:pPr algn="just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565594"/>
            <a:ext cx="16430178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PENYIMPANAN ALAT KESEHATAN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597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7"/>
              </a:lnSpc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Prinsip penyimpanan: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Bersih dan aman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Suhu sesuai ketentuan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Terlindung dari kelembaban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Sistem FIFO (First In First Out)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Sistem FEFO (First Expired First Out)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endParaRPr lang="en-US" sz="3699" spc="25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FEFO sangat penting untuk alat kesehatan steril dan bahan medis habis pakai.</a:t>
            </a:r>
          </a:p>
          <a:p>
            <a:pPr algn="just">
              <a:lnSpc>
                <a:spcPts val="5015"/>
              </a:lnSpc>
            </a:pPr>
            <a:endParaRPr lang="en-US" sz="3699" spc="25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endParaRPr lang="en-US" sz="3699" spc="25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565594"/>
            <a:ext cx="16430178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MONITORING DAN EVALUASI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640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7"/>
              </a:lnSpc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Indikator kinerja: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Tingkat stock out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Nilai persediaan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Persentase barang kedaluwarsa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Lead time pengadaan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Akurasi stok fisik</a:t>
            </a:r>
          </a:p>
          <a:p>
            <a:pPr algn="just">
              <a:lnSpc>
                <a:spcPts val="4217"/>
              </a:lnSpc>
            </a:pPr>
            <a:endParaRPr lang="en-US" sz="3699" spc="25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Audit stok dilakukan secara berkala: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Harian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Mingguan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Bulanan</a:t>
            </a:r>
          </a:p>
          <a:p>
            <a:pPr algn="just">
              <a:lnSpc>
                <a:spcPts val="4217"/>
              </a:lnSpc>
            </a:pPr>
            <a:endParaRPr lang="en-US" sz="3699" spc="25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593164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565594"/>
            <a:ext cx="16430178" cy="91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PERMASALAHAN YANG SERING TERJADI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679668"/>
            <a:ext cx="15585500" cy="640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Perencanaan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kebutuhan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tidak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akurat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Keterlambatan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pengiriman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vendor.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Ketidaksesuaian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stok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sistem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dengan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stok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fisik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Barang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kedaluwarsa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Penggunaan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alat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yang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tidak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terdokumentasi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4217"/>
              </a:lnSpc>
            </a:pP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Dampak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Penundaan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operasi</a:t>
            </a: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Pemborosan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anggaran</a:t>
            </a: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798828" lvl="1" indent="-399414" algn="just">
              <a:lnSpc>
                <a:spcPts val="4217"/>
              </a:lnSpc>
              <a:buFont typeface="Arial"/>
              <a:buChar char="•"/>
            </a:pP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Risiko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keselamatan</a:t>
            </a:r>
            <a:r>
              <a:rPr lang="en-US" sz="3699" spc="258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699" spc="258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pasien</a:t>
            </a: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217"/>
              </a:lnSpc>
            </a:pPr>
            <a:endParaRPr lang="en-US" sz="3699" spc="258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3601973" y="-1756683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39" y="0"/>
                </a:lnTo>
                <a:lnTo>
                  <a:pt x="14135839" y="16437022"/>
                </a:lnTo>
                <a:lnTo>
                  <a:pt x="0" y="16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95719" y="7384351"/>
            <a:ext cx="4348348" cy="4348348"/>
          </a:xfrm>
          <a:custGeom>
            <a:avLst/>
            <a:gdLst/>
            <a:ahLst/>
            <a:cxnLst/>
            <a:rect l="l" t="t" r="r" b="b"/>
            <a:pathLst>
              <a:path w="4348348" h="4348348">
                <a:moveTo>
                  <a:pt x="0" y="0"/>
                </a:moveTo>
                <a:lnTo>
                  <a:pt x="4348347" y="0"/>
                </a:lnTo>
                <a:lnTo>
                  <a:pt x="4348347" y="4348348"/>
                </a:lnTo>
                <a:lnTo>
                  <a:pt x="0" y="4348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6414568">
            <a:off x="12948896" y="-548692"/>
            <a:ext cx="8726534" cy="87265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57881" y="-5228383"/>
            <a:ext cx="11690211" cy="116902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4611" r="-15252"/>
              </a:stretch>
            </a:blipFill>
            <a:ln w="409575" cap="sq">
              <a:gradFill>
                <a:gsLst>
                  <a:gs pos="0">
                    <a:srgbClr val="002855">
                      <a:alpha val="100000"/>
                    </a:srgbClr>
                  </a:gs>
                  <a:gs pos="100000">
                    <a:srgbClr val="CA6E5D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511171" y="1322485"/>
            <a:ext cx="4837948" cy="1926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LATAR BELAKANG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7373" y="4182686"/>
            <a:ext cx="11133534" cy="503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Kamar operasi merupakan unit kritis dengan kebutuhan alat kesehatan yang tinggi.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Ketersediaan alat kesehatan mempengaruhi keselamatan pasien dan kelancaran tindakan operasi.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Kekurangan stok dapat menyebabkan penundaan operasi.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Kelebihan stok dapat meningkatkan biaya penyimpanan dan risiko kedaluwarsa dan dapat membuat kerugian untuk rumah sakit.</a:t>
            </a:r>
          </a:p>
          <a:p>
            <a:pPr algn="l">
              <a:lnSpc>
                <a:spcPts val="3648"/>
              </a:lnSpc>
            </a:pPr>
            <a:endParaRPr lang="en-US" sz="3200" spc="22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1085850"/>
            <a:ext cx="16430178" cy="91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STRATEGI PENINGKATAN EFEKTIVITAS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915548"/>
            <a:ext cx="16123120" cy="387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Digitalisasi inventory menggunakan SIMRS.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Penggunaan barcode atau RFID.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Forecasting kebutuhan berdasarkan data historis.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Evaluasi vendor secara berkala.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Pelatihan petugas logistik dan kamar operasi.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Penerapan metode ABC-VEN.</a:t>
            </a:r>
          </a:p>
          <a:p>
            <a:pPr algn="just">
              <a:lnSpc>
                <a:spcPts val="4363"/>
              </a:lnSpc>
            </a:pPr>
            <a:endParaRPr lang="en-US" sz="3827" spc="267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1085850"/>
            <a:ext cx="16430178" cy="91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KESIMPULAN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915548"/>
            <a:ext cx="16123120" cy="607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Manajemen inventory alat kesehatan di kamar operasi sangat penting untuk menjamin mutu pelayanan.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Pengadaan harus dilakukan secara efektif, efisien, dan terencana.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Pengendalian stok melalui metode ABC-VEN, Safety Stock, dan ROP dapat meminimalkan risiko kekurangan maupun kelebihan persediaan.</a:t>
            </a:r>
          </a:p>
          <a:p>
            <a:pPr marL="826383" lvl="1" indent="-413192" algn="just">
              <a:lnSpc>
                <a:spcPts val="4363"/>
              </a:lnSpc>
              <a:buFont typeface="Arial"/>
              <a:buChar char="•"/>
            </a:pPr>
            <a:r>
              <a:rPr lang="en-US" sz="3827" spc="267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Monitoring yang berkelanjutan mendukung keselamatan pasien dan efisiensi biaya rumah sakit.</a:t>
            </a:r>
          </a:p>
          <a:p>
            <a:pPr algn="just">
              <a:lnSpc>
                <a:spcPts val="4363"/>
              </a:lnSpc>
            </a:pPr>
            <a:endParaRPr lang="en-US" sz="3827" spc="267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4363"/>
              </a:lnSpc>
            </a:pPr>
            <a:endParaRPr lang="en-US" sz="3827" spc="267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4081377" y="-5496495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55197" y="954717"/>
            <a:ext cx="8604103" cy="603304"/>
            <a:chOff x="0" y="0"/>
            <a:chExt cx="2845298" cy="1995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45298" cy="199507"/>
            </a:xfrm>
            <a:custGeom>
              <a:avLst/>
              <a:gdLst/>
              <a:ahLst/>
              <a:cxnLst/>
              <a:rect l="l" t="t" r="r" b="b"/>
              <a:pathLst>
                <a:path w="2845298" h="199507">
                  <a:moveTo>
                    <a:pt x="77382" y="0"/>
                  </a:moveTo>
                  <a:lnTo>
                    <a:pt x="2767915" y="0"/>
                  </a:lnTo>
                  <a:cubicBezTo>
                    <a:pt x="2788439" y="0"/>
                    <a:pt x="2808121" y="8153"/>
                    <a:pt x="2822633" y="22665"/>
                  </a:cubicBezTo>
                  <a:cubicBezTo>
                    <a:pt x="2837145" y="37177"/>
                    <a:pt x="2845298" y="56859"/>
                    <a:pt x="2845298" y="77382"/>
                  </a:cubicBezTo>
                  <a:lnTo>
                    <a:pt x="2845298" y="122125"/>
                  </a:lnTo>
                  <a:cubicBezTo>
                    <a:pt x="2845298" y="142648"/>
                    <a:pt x="2837145" y="162330"/>
                    <a:pt x="2822633" y="176842"/>
                  </a:cubicBezTo>
                  <a:cubicBezTo>
                    <a:pt x="2808121" y="191354"/>
                    <a:pt x="2788439" y="199507"/>
                    <a:pt x="2767915" y="199507"/>
                  </a:cubicBezTo>
                  <a:lnTo>
                    <a:pt x="77382" y="199507"/>
                  </a:lnTo>
                  <a:cubicBezTo>
                    <a:pt x="56859" y="199507"/>
                    <a:pt x="37177" y="191354"/>
                    <a:pt x="22665" y="176842"/>
                  </a:cubicBezTo>
                  <a:cubicBezTo>
                    <a:pt x="8153" y="162330"/>
                    <a:pt x="0" y="142648"/>
                    <a:pt x="0" y="122125"/>
                  </a:cubicBezTo>
                  <a:lnTo>
                    <a:pt x="0" y="77382"/>
                  </a:lnTo>
                  <a:cubicBezTo>
                    <a:pt x="0" y="56859"/>
                    <a:pt x="8153" y="37177"/>
                    <a:pt x="22665" y="22665"/>
                  </a:cubicBezTo>
                  <a:cubicBezTo>
                    <a:pt x="37177" y="8153"/>
                    <a:pt x="56859" y="0"/>
                    <a:pt x="77382" y="0"/>
                  </a:cubicBezTo>
                  <a:close/>
                </a:path>
              </a:pathLst>
            </a:custGeom>
            <a:ln w="38100" cap="rnd">
              <a:solidFill>
                <a:srgbClr val="E7F1F6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45298" cy="237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14232" flipH="1">
            <a:off x="-328542" y="2224442"/>
            <a:ext cx="8298911" cy="8782067"/>
          </a:xfrm>
          <a:custGeom>
            <a:avLst/>
            <a:gdLst/>
            <a:ahLst/>
            <a:cxnLst/>
            <a:rect l="l" t="t" r="r" b="b"/>
            <a:pathLst>
              <a:path w="8298911" h="8782067">
                <a:moveTo>
                  <a:pt x="8298911" y="0"/>
                </a:moveTo>
                <a:lnTo>
                  <a:pt x="0" y="0"/>
                </a:lnTo>
                <a:lnTo>
                  <a:pt x="0" y="8782067"/>
                </a:lnTo>
                <a:lnTo>
                  <a:pt x="8298911" y="8782067"/>
                </a:lnTo>
                <a:lnTo>
                  <a:pt x="82989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88173" y="6742819"/>
            <a:ext cx="642816" cy="642816"/>
          </a:xfrm>
          <a:custGeom>
            <a:avLst/>
            <a:gdLst/>
            <a:ahLst/>
            <a:cxnLst/>
            <a:rect l="l" t="t" r="r" b="b"/>
            <a:pathLst>
              <a:path w="642816" h="642816">
                <a:moveTo>
                  <a:pt x="0" y="0"/>
                </a:moveTo>
                <a:lnTo>
                  <a:pt x="642816" y="0"/>
                </a:lnTo>
                <a:lnTo>
                  <a:pt x="642816" y="642816"/>
                </a:lnTo>
                <a:lnTo>
                  <a:pt x="0" y="642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88173" y="8294076"/>
            <a:ext cx="642816" cy="642816"/>
          </a:xfrm>
          <a:custGeom>
            <a:avLst/>
            <a:gdLst/>
            <a:ahLst/>
            <a:cxnLst/>
            <a:rect l="l" t="t" r="r" b="b"/>
            <a:pathLst>
              <a:path w="642816" h="642816">
                <a:moveTo>
                  <a:pt x="0" y="0"/>
                </a:moveTo>
                <a:lnTo>
                  <a:pt x="642816" y="0"/>
                </a:lnTo>
                <a:lnTo>
                  <a:pt x="642816" y="642816"/>
                </a:lnTo>
                <a:lnTo>
                  <a:pt x="0" y="642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655197" y="5121042"/>
            <a:ext cx="8423018" cy="120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2"/>
              </a:lnSpc>
            </a:pPr>
            <a:r>
              <a:rPr lang="en-US" sz="8002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TERIMA KASIH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55197" y="1177794"/>
            <a:ext cx="8423018" cy="28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0"/>
              </a:lnSpc>
            </a:pPr>
            <a:r>
              <a:rPr lang="en-US" sz="2552" spc="17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Dipresentasikan oleh</a:t>
            </a:r>
            <a:r>
              <a:rPr lang="en-US" sz="2552" b="1" spc="178">
                <a:solidFill>
                  <a:srgbClr val="E7F1F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Apt.Hernita Rianti, S.Farm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0228" y="6955071"/>
            <a:ext cx="5614047" cy="35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6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62-898-641-9655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0228" y="8506328"/>
            <a:ext cx="6402067" cy="35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6"/>
              </a:lnSpc>
            </a:pPr>
            <a:r>
              <a:rPr lang="en-US" sz="3200" spc="22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hernitarianti@gmail.com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905184" y="-4368723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26617" y="2692235"/>
            <a:ext cx="15623317" cy="6500033"/>
            <a:chOff x="0" y="0"/>
            <a:chExt cx="4114783" cy="17119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14783" cy="1711943"/>
            </a:xfrm>
            <a:custGeom>
              <a:avLst/>
              <a:gdLst/>
              <a:ahLst/>
              <a:cxnLst/>
              <a:rect l="l" t="t" r="r" b="b"/>
              <a:pathLst>
                <a:path w="4114783" h="1711943">
                  <a:moveTo>
                    <a:pt x="21308" y="0"/>
                  </a:moveTo>
                  <a:lnTo>
                    <a:pt x="4093475" y="0"/>
                  </a:lnTo>
                  <a:cubicBezTo>
                    <a:pt x="4099126" y="0"/>
                    <a:pt x="4104546" y="2245"/>
                    <a:pt x="4108542" y="6241"/>
                  </a:cubicBezTo>
                  <a:cubicBezTo>
                    <a:pt x="4112538" y="10237"/>
                    <a:pt x="4114783" y="15657"/>
                    <a:pt x="4114783" y="21308"/>
                  </a:cubicBezTo>
                  <a:lnTo>
                    <a:pt x="4114783" y="1690635"/>
                  </a:lnTo>
                  <a:cubicBezTo>
                    <a:pt x="4114783" y="1702403"/>
                    <a:pt x="4105243" y="1711943"/>
                    <a:pt x="4093475" y="1711943"/>
                  </a:cubicBezTo>
                  <a:lnTo>
                    <a:pt x="21308" y="1711943"/>
                  </a:lnTo>
                  <a:cubicBezTo>
                    <a:pt x="15657" y="1711943"/>
                    <a:pt x="10237" y="1709698"/>
                    <a:pt x="6241" y="1705702"/>
                  </a:cubicBezTo>
                  <a:cubicBezTo>
                    <a:pt x="2245" y="1701706"/>
                    <a:pt x="0" y="1696286"/>
                    <a:pt x="0" y="1690635"/>
                  </a:cubicBezTo>
                  <a:lnTo>
                    <a:pt x="0" y="21308"/>
                  </a:lnTo>
                  <a:cubicBezTo>
                    <a:pt x="0" y="15657"/>
                    <a:pt x="2245" y="10237"/>
                    <a:pt x="6241" y="6241"/>
                  </a:cubicBezTo>
                  <a:cubicBezTo>
                    <a:pt x="10237" y="2245"/>
                    <a:pt x="15657" y="0"/>
                    <a:pt x="213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4114783" cy="1616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90509" y="3257144"/>
            <a:ext cx="13678679" cy="606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5"/>
              </a:lnSpc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Manajemen inventory adalah proses perencanaan, pengadaan, penyimpanan, pemantauan, dan pengendalian persediaan alat kesehatan agar kebutuhan pelayanan dapat terpenuhi secara optimal. </a:t>
            </a:r>
          </a:p>
          <a:p>
            <a:pPr algn="just">
              <a:lnSpc>
                <a:spcPts val="3985"/>
              </a:lnSpc>
            </a:pPr>
            <a:endParaRPr lang="en-US" sz="3495" spc="24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just">
              <a:lnSpc>
                <a:spcPts val="3985"/>
              </a:lnSpc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Komponen utama:</a:t>
            </a:r>
          </a:p>
          <a:p>
            <a:pPr marL="754747" lvl="1" indent="-377373" algn="just">
              <a:lnSpc>
                <a:spcPts val="3985"/>
              </a:lnSpc>
              <a:buFont typeface="Arial"/>
              <a:buChar char="•"/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Perencanaan kebutuhan</a:t>
            </a:r>
          </a:p>
          <a:p>
            <a:pPr marL="754747" lvl="1" indent="-377373" algn="just">
              <a:lnSpc>
                <a:spcPts val="3985"/>
              </a:lnSpc>
              <a:buFont typeface="Arial"/>
              <a:buChar char="•"/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Pengadaan</a:t>
            </a:r>
          </a:p>
          <a:p>
            <a:pPr marL="754747" lvl="1" indent="-377373" algn="just">
              <a:lnSpc>
                <a:spcPts val="3985"/>
              </a:lnSpc>
              <a:buFont typeface="Arial"/>
              <a:buChar char="•"/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Penyimpanan</a:t>
            </a:r>
          </a:p>
          <a:p>
            <a:pPr marL="754747" lvl="1" indent="-377373" algn="just">
              <a:lnSpc>
                <a:spcPts val="3985"/>
              </a:lnSpc>
              <a:buFont typeface="Arial"/>
              <a:buChar char="•"/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Distribusi</a:t>
            </a:r>
          </a:p>
          <a:p>
            <a:pPr marL="754747" lvl="1" indent="-377373" algn="just">
              <a:lnSpc>
                <a:spcPts val="3985"/>
              </a:lnSpc>
              <a:buFont typeface="Arial"/>
              <a:buChar char="•"/>
            </a:pPr>
            <a:r>
              <a:rPr lang="en-US" sz="3495" spc="244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Monitoring dan evaluasi</a:t>
            </a:r>
          </a:p>
          <a:p>
            <a:pPr algn="just">
              <a:lnSpc>
                <a:spcPts val="3985"/>
              </a:lnSpc>
            </a:pPr>
            <a:endParaRPr lang="en-US" sz="3495" spc="244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grpSp>
        <p:nvGrpSpPr>
          <p:cNvPr id="8" name="Group 8"/>
          <p:cNvGrpSpPr/>
          <p:nvPr/>
        </p:nvGrpSpPr>
        <p:grpSpPr>
          <a:xfrm rot="-1631113">
            <a:off x="10949724" y="7453700"/>
            <a:ext cx="8726534" cy="87265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03392">
            <a:off x="9513479" y="7274888"/>
            <a:ext cx="5429180" cy="5429180"/>
          </a:xfrm>
          <a:custGeom>
            <a:avLst/>
            <a:gdLst/>
            <a:ahLst/>
            <a:cxnLst/>
            <a:rect l="l" t="t" r="r" b="b"/>
            <a:pathLst>
              <a:path w="5429180" h="5429180">
                <a:moveTo>
                  <a:pt x="0" y="0"/>
                </a:moveTo>
                <a:lnTo>
                  <a:pt x="5429180" y="0"/>
                </a:lnTo>
                <a:lnTo>
                  <a:pt x="5429180" y="5429179"/>
                </a:lnTo>
                <a:lnTo>
                  <a:pt x="0" y="542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40554" y="1313507"/>
            <a:ext cx="5131774" cy="103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1"/>
              </a:lnSpc>
            </a:pPr>
            <a:r>
              <a:rPr lang="en-US" sz="6788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DEFINISI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-4683584" y="-2116844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2"/>
                </a:lnTo>
                <a:lnTo>
                  <a:pt x="0" y="16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864719" y="4906872"/>
            <a:ext cx="9716371" cy="97163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31" r="-24931"/>
              </a:stretch>
            </a:blipFill>
            <a:ln w="409575" cap="sq">
              <a:gradFill>
                <a:gsLst>
                  <a:gs pos="0">
                    <a:srgbClr val="002855">
                      <a:alpha val="100000"/>
                    </a:srgbClr>
                  </a:gs>
                  <a:gs pos="100000">
                    <a:srgbClr val="CA6E5D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7390403" y="3325531"/>
            <a:ext cx="10251362" cy="56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Menjamin ketersediaan alat kesehatan.</a:t>
            </a:r>
          </a:p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Mencegah kekosongan stok (stock out).</a:t>
            </a:r>
          </a:p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Mengurangi pemborosan akibat kedaluwarsa.</a:t>
            </a:r>
          </a:p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Mengoptimalkan biaya persediaan.</a:t>
            </a:r>
          </a:p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Mendukung keselamatan pasien.</a:t>
            </a:r>
          </a:p>
          <a:p>
            <a:pPr marL="872089" lvl="1" indent="-436045" algn="l">
              <a:lnSpc>
                <a:spcPts val="4200"/>
              </a:lnSpc>
              <a:buFont typeface="Arial"/>
              <a:buChar char="•"/>
            </a:pPr>
            <a:r>
              <a:rPr lang="en-US" sz="4039" spc="282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Memenuhi standar akreditasi rumah sakit.</a:t>
            </a:r>
          </a:p>
          <a:p>
            <a:pPr algn="l">
              <a:lnSpc>
                <a:spcPts val="3210"/>
              </a:lnSpc>
            </a:pPr>
            <a:endParaRPr lang="en-US" sz="4039" spc="282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22239" y="600533"/>
            <a:ext cx="15937061" cy="2529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6"/>
              </a:lnSpc>
            </a:pPr>
            <a:r>
              <a:rPr lang="en-US" sz="6218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TUJUAN MANAJEMEN INVENTORY DI KAMAR OPERASI</a:t>
            </a:r>
          </a:p>
          <a:p>
            <a:pPr algn="ctr">
              <a:lnSpc>
                <a:spcPts val="6396"/>
              </a:lnSpc>
            </a:pPr>
            <a:endParaRPr lang="en-US" sz="6218" b="1">
              <a:solidFill>
                <a:srgbClr val="E7F1F6"/>
              </a:solidFill>
              <a:latin typeface="Bitter Bold"/>
              <a:ea typeface="Bitter Bold"/>
              <a:cs typeface="Bitter Bold"/>
              <a:sym typeface="Bitter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3453717">
            <a:off x="1671205" y="-1224454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2948577">
            <a:off x="9354580" y="-1232599"/>
            <a:ext cx="5671476" cy="567147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745712">
            <a:off x="12564320" y="7024844"/>
            <a:ext cx="6524312" cy="652431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589298">
            <a:off x="14768363" y="-1111451"/>
            <a:ext cx="5429180" cy="5429180"/>
          </a:xfrm>
          <a:custGeom>
            <a:avLst/>
            <a:gdLst/>
            <a:ahLst/>
            <a:cxnLst/>
            <a:rect l="l" t="t" r="r" b="b"/>
            <a:pathLst>
              <a:path w="5429180" h="5429180">
                <a:moveTo>
                  <a:pt x="0" y="0"/>
                </a:moveTo>
                <a:lnTo>
                  <a:pt x="5429180" y="0"/>
                </a:lnTo>
                <a:lnTo>
                  <a:pt x="5429180" y="5429180"/>
                </a:lnTo>
                <a:lnTo>
                  <a:pt x="0" y="542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700051"/>
            <a:ext cx="8115300" cy="767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4408" b="1" spc="308">
                <a:solidFill>
                  <a:srgbClr val="E7F1F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Alat Habis Pakai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Benang operasi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Sarung tangan steril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Kasa steril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Jarum jahit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Kateter</a:t>
            </a:r>
          </a:p>
          <a:p>
            <a:pPr algn="ctr">
              <a:lnSpc>
                <a:spcPts val="5025"/>
              </a:lnSpc>
            </a:pPr>
            <a:endParaRPr lang="en-US" sz="4408" spc="30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ctr">
              <a:lnSpc>
                <a:spcPts val="5025"/>
              </a:lnSpc>
            </a:pPr>
            <a:r>
              <a:rPr lang="en-US" sz="4408" b="1" spc="308">
                <a:solidFill>
                  <a:srgbClr val="E7F1F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Implan dan Alat Khusus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Plate dan screw ortopedi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Mesh hernia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Prostesis</a:t>
            </a:r>
          </a:p>
          <a:p>
            <a:pPr algn="ctr">
              <a:lnSpc>
                <a:spcPts val="5025"/>
              </a:lnSpc>
            </a:pPr>
            <a:endParaRPr lang="en-US" sz="4408" spc="30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452324"/>
            <a:ext cx="13514611" cy="1926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JENIS ALAT KESEHATAN DI KAMAR OPERASI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3371640"/>
            <a:ext cx="8115300" cy="448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4408" b="1" spc="308">
                <a:solidFill>
                  <a:srgbClr val="E7F1F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Alat Non Habis Pakai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Instrumen bedah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Lampu operasi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Elektrokauter</a:t>
            </a:r>
          </a:p>
          <a:p>
            <a:pPr marL="951750" lvl="1" indent="-475875" algn="l">
              <a:lnSpc>
                <a:spcPts val="5025"/>
              </a:lnSpc>
              <a:buFont typeface="Arial"/>
              <a:buChar char="•"/>
            </a:pPr>
            <a:r>
              <a:rPr lang="en-US" sz="4408" spc="308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Monitor pasien</a:t>
            </a:r>
          </a:p>
          <a:p>
            <a:pPr algn="ctr">
              <a:lnSpc>
                <a:spcPts val="5025"/>
              </a:lnSpc>
            </a:pPr>
            <a:endParaRPr lang="en-US" sz="4408" spc="30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ctr">
              <a:lnSpc>
                <a:spcPts val="5025"/>
              </a:lnSpc>
            </a:pPr>
            <a:endParaRPr lang="en-US" sz="4408" spc="308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95600" y="419100"/>
            <a:ext cx="12804835" cy="18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6230" b="1" dirty="0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SIKLUS INVENTORY ALAT KESEHATAN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75916351"/>
              </p:ext>
            </p:extLst>
          </p:nvPr>
        </p:nvGraphicFramePr>
        <p:xfrm>
          <a:off x="3810000" y="1790700"/>
          <a:ext cx="11461844" cy="741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01742352"/>
              </p:ext>
            </p:extLst>
          </p:nvPr>
        </p:nvGraphicFramePr>
        <p:xfrm>
          <a:off x="2362200" y="2400300"/>
          <a:ext cx="128016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-277950" y="-4195161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8745712">
            <a:off x="12551462" y="-560078"/>
            <a:ext cx="7856197" cy="785619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55">
                    <a:alpha val="100000"/>
                  </a:srgbClr>
                </a:gs>
                <a:gs pos="100000">
                  <a:srgbClr val="CA6E5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63623" y="2674905"/>
            <a:ext cx="11026845" cy="1102684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31" r="-24931"/>
              </a:stretch>
            </a:blipFill>
            <a:ln w="409575" cap="sq">
              <a:gradFill>
                <a:gsLst>
                  <a:gs pos="0">
                    <a:srgbClr val="002855">
                      <a:alpha val="100000"/>
                    </a:srgbClr>
                  </a:gs>
                  <a:gs pos="100000">
                    <a:srgbClr val="CA6E5D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1010836">
            <a:off x="10181980" y="2856415"/>
            <a:ext cx="1680232" cy="2887898"/>
          </a:xfrm>
          <a:custGeom>
            <a:avLst/>
            <a:gdLst/>
            <a:ahLst/>
            <a:cxnLst/>
            <a:rect l="l" t="t" r="r" b="b"/>
            <a:pathLst>
              <a:path w="1680232" h="2887898">
                <a:moveTo>
                  <a:pt x="0" y="0"/>
                </a:moveTo>
                <a:lnTo>
                  <a:pt x="1680232" y="0"/>
                </a:lnTo>
                <a:lnTo>
                  <a:pt x="1680232" y="2887898"/>
                </a:lnTo>
                <a:lnTo>
                  <a:pt x="0" y="288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361936"/>
            <a:ext cx="8770850" cy="618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Dasar perencanaan:</a:t>
            </a:r>
          </a:p>
          <a:p>
            <a:pPr marL="690881" lvl="1" indent="-345440" algn="l">
              <a:lnSpc>
                <a:spcPts val="3776"/>
              </a:lnSpc>
              <a:buFont typeface="Arial"/>
              <a:buChar char="•"/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Data penggunaan historis</a:t>
            </a:r>
          </a:p>
          <a:p>
            <a:pPr marL="690881" lvl="1" indent="-345440" algn="l">
              <a:lnSpc>
                <a:spcPts val="3776"/>
              </a:lnSpc>
              <a:buFont typeface="Arial"/>
              <a:buChar char="•"/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Jumlah tindakan operasi</a:t>
            </a:r>
          </a:p>
          <a:p>
            <a:pPr marL="690881" lvl="1" indent="-345440" algn="l">
              <a:lnSpc>
                <a:spcPts val="3776"/>
              </a:lnSpc>
              <a:buFont typeface="Arial"/>
              <a:buChar char="•"/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Jenis spesialisasi bedah</a:t>
            </a:r>
          </a:p>
          <a:p>
            <a:pPr marL="690881" lvl="1" indent="-345440" algn="l">
              <a:lnSpc>
                <a:spcPts val="3776"/>
              </a:lnSpc>
              <a:buFont typeface="Arial"/>
              <a:buChar char="•"/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Safety stock</a:t>
            </a:r>
          </a:p>
          <a:p>
            <a:pPr marL="690881" lvl="1" indent="-345440" algn="l">
              <a:lnSpc>
                <a:spcPts val="3776"/>
              </a:lnSpc>
              <a:buFont typeface="Arial"/>
              <a:buChar char="•"/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Tren peningkatan layanan</a:t>
            </a:r>
          </a:p>
          <a:p>
            <a:pPr algn="l">
              <a:lnSpc>
                <a:spcPts val="3776"/>
              </a:lnSpc>
            </a:pPr>
            <a:endParaRPr lang="en-US" sz="3200" spc="243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776"/>
              </a:lnSpc>
            </a:pPr>
            <a:endParaRPr lang="en-US" sz="3200" spc="243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776"/>
              </a:lnSpc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Rumus sederhana:</a:t>
            </a:r>
          </a:p>
          <a:p>
            <a:pPr algn="l">
              <a:lnSpc>
                <a:spcPts val="3776"/>
              </a:lnSpc>
            </a:pPr>
            <a:endParaRPr lang="en-US" sz="3200" spc="243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776"/>
              </a:lnSpc>
            </a:pPr>
            <a:r>
              <a:rPr lang="en-US" sz="3200" spc="243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Kebutuhan = Rata-rata pemakaian ×   Periode pengadaan + Safety stock</a:t>
            </a:r>
          </a:p>
          <a:p>
            <a:pPr algn="l">
              <a:lnSpc>
                <a:spcPts val="3776"/>
              </a:lnSpc>
            </a:pPr>
            <a:endParaRPr lang="en-US" sz="3200" spc="243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7433" y="502400"/>
            <a:ext cx="13405454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PERENCANAAN KEBUTUHAN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-1519923">
            <a:off x="5519241" y="-6669556"/>
            <a:ext cx="14135840" cy="16437023"/>
          </a:xfrm>
          <a:custGeom>
            <a:avLst/>
            <a:gdLst/>
            <a:ahLst/>
            <a:cxnLst/>
            <a:rect l="l" t="t" r="r" b="b"/>
            <a:pathLst>
              <a:path w="14135840" h="16437023">
                <a:moveTo>
                  <a:pt x="0" y="0"/>
                </a:moveTo>
                <a:lnTo>
                  <a:pt x="14135840" y="0"/>
                </a:lnTo>
                <a:lnTo>
                  <a:pt x="14135840" y="16437023"/>
                </a:lnTo>
                <a:lnTo>
                  <a:pt x="0" y="1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180" y="1085850"/>
            <a:ext cx="17151820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METODE PENGENDALIAN PERSEDIAAN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6180" y="2454929"/>
            <a:ext cx="15585500" cy="69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Metode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ABC</a:t>
            </a:r>
          </a:p>
          <a:p>
            <a:pPr algn="l">
              <a:lnSpc>
                <a:spcPts val="3648"/>
              </a:lnSpc>
            </a:pPr>
            <a:endParaRPr lang="en-US" sz="3200" spc="224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648"/>
              </a:lnSpc>
            </a:pPr>
            <a:r>
              <a:rPr lang="en-US" sz="3200" spc="224" dirty="0" err="1" smtClean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Kategori</a:t>
            </a:r>
            <a:r>
              <a:rPr lang="en-US" sz="3200" spc="224" dirty="0" smtClean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tinggi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Pengawasan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ketat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648"/>
              </a:lnSpc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Kategori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B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sedang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Pengawasan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moderat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648"/>
              </a:lnSpc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Kategori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C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Nilai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rendah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Pengawasan</a:t>
            </a:r>
            <a:r>
              <a:rPr lang="en-US" sz="3200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sederhana</a:t>
            </a: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648"/>
              </a:lnSpc>
            </a:pPr>
            <a:endParaRPr lang="en-US" sz="3200" spc="224" dirty="0" smtClean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3648"/>
              </a:lnSpc>
            </a:pPr>
            <a:r>
              <a:rPr lang="en-US" sz="3200" b="1" spc="224" dirty="0" err="1" smtClean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Manfaat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</a:p>
          <a:p>
            <a:pPr marL="690881" lvl="1" indent="-345440" algn="l">
              <a:lnSpc>
                <a:spcPts val="3648"/>
              </a:lnSpc>
              <a:buFont typeface="Arial"/>
              <a:buChar char="•"/>
            </a:pP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Fokus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pengelolaan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pada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item yang paling </a:t>
            </a: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berpengaruh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terhadap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200" b="1" spc="224" dirty="0" err="1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biaya</a:t>
            </a:r>
            <a:r>
              <a:rPr lang="en-US" sz="3200" b="1" spc="224" dirty="0">
                <a:solidFill>
                  <a:srgbClr val="E7F1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l">
              <a:lnSpc>
                <a:spcPts val="3648"/>
              </a:lnSpc>
            </a:pPr>
            <a:endParaRPr lang="en-US" sz="3200" spc="224" dirty="0">
              <a:solidFill>
                <a:srgbClr val="E7F1F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6470348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b="1">
                <a:solidFill>
                  <a:srgbClr val="E7F1F6"/>
                </a:solidFill>
                <a:latin typeface="Bitter Bold"/>
                <a:ea typeface="Bitter Bold"/>
                <a:cs typeface="Bitter Bold"/>
                <a:sym typeface="Bitter Bold"/>
              </a:rPr>
              <a:t>CONTOH ANALISA ABC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56163"/>
              </p:ext>
            </p:extLst>
          </p:nvPr>
        </p:nvGraphicFramePr>
        <p:xfrm>
          <a:off x="1981200" y="3162300"/>
          <a:ext cx="14401800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50"/>
                <a:gridCol w="3600450"/>
                <a:gridCol w="3600450"/>
                <a:gridCol w="3600450"/>
              </a:tblGrid>
              <a:tr h="1325880"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Nama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Barang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Jumlah</a:t>
                      </a:r>
                      <a:r>
                        <a:rPr lang="en-US" sz="3600" b="1" baseline="0" dirty="0" smtClean="0"/>
                        <a:t> Unit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Harga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satuan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Total </a:t>
                      </a:r>
                      <a:r>
                        <a:rPr lang="en-US" sz="3600" b="1" dirty="0" err="1" smtClean="0"/>
                        <a:t>Harga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Albumin 25/100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50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1.000.000,00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50.000.000,00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Meropenem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inj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100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200.000,00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20.000.000,00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Ceftriaxon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inj</a:t>
                      </a:r>
                      <a:endParaRPr lang="en-US" sz="3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200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Rp50.000,00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10.000.000,00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Cefotaxime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inj</a:t>
                      </a:r>
                      <a:endParaRPr lang="en-US" sz="3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150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Rp100.000,00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15.000.000,00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Sucralfat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syr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300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20.000,00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/>
                        <a:t>Rp</a:t>
                      </a:r>
                      <a:r>
                        <a:rPr lang="en-US" sz="3600" b="1" dirty="0" smtClean="0"/>
                        <a:t> 6.000.000,00</a:t>
                      </a:r>
                      <a:endParaRPr 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957</Words>
  <Application>Microsoft Office PowerPoint</Application>
  <PresentationFormat>Custom</PresentationFormat>
  <Paragraphs>242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Red Hat Display Bold</vt:lpstr>
      <vt:lpstr>Bitter Bold</vt:lpstr>
      <vt:lpstr>Arial</vt:lpstr>
      <vt:lpstr>Red Hat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Modern Transformasi Layanan Kesehatan Presentasi</dc:title>
  <cp:lastModifiedBy>Windows User</cp:lastModifiedBy>
  <cp:revision>13</cp:revision>
  <dcterms:created xsi:type="dcterms:W3CDTF">2006-08-16T00:00:00Z</dcterms:created>
  <dcterms:modified xsi:type="dcterms:W3CDTF">2026-06-05T03:45:40Z</dcterms:modified>
  <dc:identifier>DAHLfn8n0CI</dc:identifier>
</cp:coreProperties>
</file>